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71" r:id="rId15"/>
    <p:sldId id="272" r:id="rId16"/>
    <p:sldId id="273" r:id="rId17"/>
    <p:sldId id="274" r:id="rId18"/>
    <p:sldId id="268" r:id="rId19"/>
    <p:sldId id="269" r:id="rId20"/>
    <p:sldId id="270" r:id="rId21"/>
    <p:sldId id="276" r:id="rId22"/>
    <p:sldId id="277" r:id="rId2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01169-1ECF-B87B-4940-5066CB0D4ADC}" v="366" dt="2024-01-02T14:00:45.502"/>
    <p1510:client id="{E5861422-6755-5969-3ABE-8E8660A4E56B}" v="1071" dt="2023-12-28T22:00:26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ED1D14-AE09-CA48-9692-A4987C376A68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4EED19-8A1A-EC4E-AFBE-21990D9ED0AF}">
      <dgm:prSet phldrT="[Text]"/>
      <dgm:spPr/>
      <dgm:t>
        <a:bodyPr/>
        <a:lstStyle/>
        <a:p>
          <a:r>
            <a:rPr lang="en-US"/>
            <a:t>Read Alignment</a:t>
          </a:r>
        </a:p>
      </dgm:t>
    </dgm:pt>
    <dgm:pt modelId="{C2B14FDE-29AF-274F-846D-610BED5D4E40}" type="parTrans" cxnId="{3BFB3961-635B-BF40-BAAC-FC45D7F2D87C}">
      <dgm:prSet/>
      <dgm:spPr/>
      <dgm:t>
        <a:bodyPr/>
        <a:lstStyle/>
        <a:p>
          <a:endParaRPr lang="en-US"/>
        </a:p>
      </dgm:t>
    </dgm:pt>
    <dgm:pt modelId="{B309BA67-8BDA-B34C-816F-95AFB193BFEE}" type="sibTrans" cxnId="{3BFB3961-635B-BF40-BAAC-FC45D7F2D87C}">
      <dgm:prSet/>
      <dgm:spPr/>
      <dgm:t>
        <a:bodyPr/>
        <a:lstStyle/>
        <a:p>
          <a:endParaRPr lang="en-US"/>
        </a:p>
      </dgm:t>
    </dgm:pt>
    <dgm:pt modelId="{73D6BFD8-502D-C540-A15C-1F3F5AF81021}">
      <dgm:prSet phldrT="[Text]"/>
      <dgm:spPr/>
      <dgm:t>
        <a:bodyPr/>
        <a:lstStyle/>
        <a:p>
          <a:pPr rtl="0"/>
          <a:r>
            <a:rPr lang="en-US" b="1" dirty="0"/>
            <a:t>STAR aligner</a:t>
          </a:r>
          <a:r>
            <a:rPr lang="en-US" dirty="0"/>
            <a:t>: To align reads on</a:t>
          </a:r>
          <a:r>
            <a:rPr lang="en-US" dirty="0">
              <a:latin typeface="Arial"/>
            </a:rPr>
            <a:t> OviAri4</a:t>
          </a:r>
          <a:r>
            <a:rPr lang="en-US" dirty="0"/>
            <a:t> genome</a:t>
          </a:r>
        </a:p>
      </dgm:t>
    </dgm:pt>
    <dgm:pt modelId="{D9A570CC-9931-BE4D-B625-0DA58E090532}" type="parTrans" cxnId="{3EF3AEFB-9AC6-5346-8005-09FA53ADF0A3}">
      <dgm:prSet/>
      <dgm:spPr/>
      <dgm:t>
        <a:bodyPr/>
        <a:lstStyle/>
        <a:p>
          <a:endParaRPr lang="en-US"/>
        </a:p>
      </dgm:t>
    </dgm:pt>
    <dgm:pt modelId="{C6DF8C42-9848-A14D-8679-892CE999035E}" type="sibTrans" cxnId="{3EF3AEFB-9AC6-5346-8005-09FA53ADF0A3}">
      <dgm:prSet/>
      <dgm:spPr/>
      <dgm:t>
        <a:bodyPr/>
        <a:lstStyle/>
        <a:p>
          <a:endParaRPr lang="en-US"/>
        </a:p>
      </dgm:t>
    </dgm:pt>
    <dgm:pt modelId="{E8CC3B9F-E19C-644A-AA32-EC7889A04D84}">
      <dgm:prSet phldrT="[Text]"/>
      <dgm:spPr/>
      <dgm:t>
        <a:bodyPr/>
        <a:lstStyle/>
        <a:p>
          <a:r>
            <a:rPr lang="en-US"/>
            <a:t>Gene Counts</a:t>
          </a:r>
        </a:p>
      </dgm:t>
    </dgm:pt>
    <dgm:pt modelId="{C199F286-6ED9-7A46-900D-A196DABF4027}" type="parTrans" cxnId="{79A1D64B-7E08-EC47-A48B-5B08D84E71CE}">
      <dgm:prSet/>
      <dgm:spPr/>
      <dgm:t>
        <a:bodyPr/>
        <a:lstStyle/>
        <a:p>
          <a:endParaRPr lang="en-US"/>
        </a:p>
      </dgm:t>
    </dgm:pt>
    <dgm:pt modelId="{557EAE19-3AE2-7540-854B-95747E254ABD}" type="sibTrans" cxnId="{79A1D64B-7E08-EC47-A48B-5B08D84E71CE}">
      <dgm:prSet/>
      <dgm:spPr/>
      <dgm:t>
        <a:bodyPr/>
        <a:lstStyle/>
        <a:p>
          <a:endParaRPr lang="en-US"/>
        </a:p>
      </dgm:t>
    </dgm:pt>
    <dgm:pt modelId="{A2AE6E6A-A473-AF4C-9FB0-F946A43788B8}">
      <dgm:prSet phldrT="[Text]"/>
      <dgm:spPr/>
      <dgm:t>
        <a:bodyPr/>
        <a:lstStyle/>
        <a:p>
          <a:r>
            <a:rPr lang="en-US" b="1" dirty="0" err="1"/>
            <a:t>featureCounts</a:t>
          </a:r>
          <a:r>
            <a:rPr lang="en-US" dirty="0"/>
            <a:t>: To count reads for each gene</a:t>
          </a:r>
        </a:p>
      </dgm:t>
    </dgm:pt>
    <dgm:pt modelId="{05589095-8ED8-4443-8822-39ACA4672A82}" type="parTrans" cxnId="{AF12924C-F728-734F-8ED1-603CDBFB0A1A}">
      <dgm:prSet/>
      <dgm:spPr/>
      <dgm:t>
        <a:bodyPr/>
        <a:lstStyle/>
        <a:p>
          <a:endParaRPr lang="en-US"/>
        </a:p>
      </dgm:t>
    </dgm:pt>
    <dgm:pt modelId="{A2B164A7-3F8E-A746-9CCE-D55134FF717C}" type="sibTrans" cxnId="{AF12924C-F728-734F-8ED1-603CDBFB0A1A}">
      <dgm:prSet/>
      <dgm:spPr/>
      <dgm:t>
        <a:bodyPr/>
        <a:lstStyle/>
        <a:p>
          <a:endParaRPr lang="en-US"/>
        </a:p>
      </dgm:t>
    </dgm:pt>
    <dgm:pt modelId="{69B8BAEE-F223-3744-820B-AD0B20F21ED1}">
      <dgm:prSet phldrT="[Text]"/>
      <dgm:spPr/>
      <dgm:t>
        <a:bodyPr/>
        <a:lstStyle/>
        <a:p>
          <a:r>
            <a:rPr lang="en-US"/>
            <a:t>Differential Expression</a:t>
          </a:r>
        </a:p>
      </dgm:t>
    </dgm:pt>
    <dgm:pt modelId="{5841E407-3FE9-EF4F-AE2E-CC90B1E14CB6}" type="parTrans" cxnId="{DDDD502C-61E4-2542-A3B2-AD2CD28A24CC}">
      <dgm:prSet/>
      <dgm:spPr/>
      <dgm:t>
        <a:bodyPr/>
        <a:lstStyle/>
        <a:p>
          <a:endParaRPr lang="en-US"/>
        </a:p>
      </dgm:t>
    </dgm:pt>
    <dgm:pt modelId="{D2C885EB-47DF-2B43-8366-D1C474AC9089}" type="sibTrans" cxnId="{DDDD502C-61E4-2542-A3B2-AD2CD28A24CC}">
      <dgm:prSet/>
      <dgm:spPr/>
      <dgm:t>
        <a:bodyPr/>
        <a:lstStyle/>
        <a:p>
          <a:endParaRPr lang="en-US"/>
        </a:p>
      </dgm:t>
    </dgm:pt>
    <dgm:pt modelId="{C80109C8-97E8-C843-80F5-7AF8AA6ECF51}">
      <dgm:prSet phldrT="[Text]"/>
      <dgm:spPr/>
      <dgm:t>
        <a:bodyPr/>
        <a:lstStyle/>
        <a:p>
          <a:r>
            <a:rPr lang="en-US" b="1" dirty="0"/>
            <a:t>DESeq2</a:t>
          </a:r>
          <a:r>
            <a:rPr lang="en-US" dirty="0"/>
            <a:t>: For DGE analysis between untreated and treated samples</a:t>
          </a:r>
        </a:p>
      </dgm:t>
    </dgm:pt>
    <dgm:pt modelId="{71F7158F-5E72-1C4F-A92D-48CC29D3281A}" type="parTrans" cxnId="{B6D9C2E8-CC11-FA4C-8248-4BD27A5E1C25}">
      <dgm:prSet/>
      <dgm:spPr/>
      <dgm:t>
        <a:bodyPr/>
        <a:lstStyle/>
        <a:p>
          <a:endParaRPr lang="en-US"/>
        </a:p>
      </dgm:t>
    </dgm:pt>
    <dgm:pt modelId="{A27D6688-6408-FA4E-B115-70F901F34C30}" type="sibTrans" cxnId="{B6D9C2E8-CC11-FA4C-8248-4BD27A5E1C25}">
      <dgm:prSet/>
      <dgm:spPr/>
      <dgm:t>
        <a:bodyPr/>
        <a:lstStyle/>
        <a:p>
          <a:endParaRPr lang="en-US"/>
        </a:p>
      </dgm:t>
    </dgm:pt>
    <dgm:pt modelId="{9019103B-9F2B-4D48-9098-9940811DE624}">
      <dgm:prSet/>
      <dgm:spPr/>
      <dgm:t>
        <a:bodyPr/>
        <a:lstStyle/>
        <a:p>
          <a:r>
            <a:rPr lang="en-US">
              <a:latin typeface="Arial"/>
            </a:rPr>
            <a:t>STRING</a:t>
          </a:r>
          <a:r>
            <a:rPr lang="en-US"/>
            <a:t> Analysis</a:t>
          </a:r>
        </a:p>
      </dgm:t>
    </dgm:pt>
    <dgm:pt modelId="{659CAB61-B29C-5645-B341-D5D351DAE356}" type="parTrans" cxnId="{8313A72E-C72A-2445-8FBF-567E65A7BBC6}">
      <dgm:prSet/>
      <dgm:spPr/>
      <dgm:t>
        <a:bodyPr/>
        <a:lstStyle/>
        <a:p>
          <a:endParaRPr lang="en-US"/>
        </a:p>
      </dgm:t>
    </dgm:pt>
    <dgm:pt modelId="{B6A9CD19-0846-9B43-B9C5-5AFB2E92BE99}" type="sibTrans" cxnId="{8313A72E-C72A-2445-8FBF-567E65A7BBC6}">
      <dgm:prSet/>
      <dgm:spPr/>
      <dgm:t>
        <a:bodyPr/>
        <a:lstStyle/>
        <a:p>
          <a:endParaRPr lang="en-US"/>
        </a:p>
      </dgm:t>
    </dgm:pt>
    <dgm:pt modelId="{6206AB35-60C5-E04F-A3DC-5448C20D7391}">
      <dgm:prSet/>
      <dgm:spPr/>
      <dgm:t>
        <a:bodyPr/>
        <a:lstStyle/>
        <a:p>
          <a:pPr rtl="0"/>
          <a:r>
            <a:rPr lang="en-US" b="1" dirty="0">
              <a:latin typeface="Arial"/>
            </a:rPr>
            <a:t>PPI Network</a:t>
          </a:r>
          <a:r>
            <a:rPr lang="en-US" dirty="0"/>
            <a:t>: </a:t>
          </a:r>
          <a:r>
            <a:rPr lang="en-US" dirty="0">
              <a:latin typeface="Arial"/>
            </a:rPr>
            <a:t>Supplying with top 500 DGEs to check for interactions and pathways</a:t>
          </a:r>
          <a:endParaRPr lang="en-US" dirty="0"/>
        </a:p>
      </dgm:t>
    </dgm:pt>
    <dgm:pt modelId="{04C56E20-B226-AF4B-910D-DF57149D0360}" type="parTrans" cxnId="{DFDEA83C-3E53-C64E-AD2B-26439DF2AAD3}">
      <dgm:prSet/>
      <dgm:spPr/>
      <dgm:t>
        <a:bodyPr/>
        <a:lstStyle/>
        <a:p>
          <a:endParaRPr lang="en-US"/>
        </a:p>
      </dgm:t>
    </dgm:pt>
    <dgm:pt modelId="{22C9A39A-9564-164B-8C41-25CD8F69017A}" type="sibTrans" cxnId="{DFDEA83C-3E53-C64E-AD2B-26439DF2AAD3}">
      <dgm:prSet/>
      <dgm:spPr/>
      <dgm:t>
        <a:bodyPr/>
        <a:lstStyle/>
        <a:p>
          <a:endParaRPr lang="en-US"/>
        </a:p>
      </dgm:t>
    </dgm:pt>
    <dgm:pt modelId="{A616E37F-BC2B-3B46-8A71-2754F4A9951B}">
      <dgm:prSet/>
      <dgm:spPr/>
      <dgm:t>
        <a:bodyPr/>
        <a:lstStyle/>
        <a:p>
          <a:r>
            <a:rPr lang="en-US"/>
            <a:t>Quality </a:t>
          </a:r>
        </a:p>
        <a:p>
          <a:r>
            <a:rPr lang="en-US"/>
            <a:t>Check</a:t>
          </a:r>
        </a:p>
      </dgm:t>
    </dgm:pt>
    <dgm:pt modelId="{C49423B1-A084-0B42-9D87-7F874AEE9DEF}" type="parTrans" cxnId="{0515CA19-5B75-8743-901E-05A5F980F87B}">
      <dgm:prSet/>
      <dgm:spPr/>
      <dgm:t>
        <a:bodyPr/>
        <a:lstStyle/>
        <a:p>
          <a:endParaRPr lang="en-US"/>
        </a:p>
      </dgm:t>
    </dgm:pt>
    <dgm:pt modelId="{21CB642A-C50C-A54B-9593-3BC37825621A}" type="sibTrans" cxnId="{0515CA19-5B75-8743-901E-05A5F980F87B}">
      <dgm:prSet/>
      <dgm:spPr/>
      <dgm:t>
        <a:bodyPr/>
        <a:lstStyle/>
        <a:p>
          <a:endParaRPr lang="en-US"/>
        </a:p>
      </dgm:t>
    </dgm:pt>
    <dgm:pt modelId="{A9785EC3-B1E4-7449-A6B6-5FC9C97F1A33}">
      <dgm:prSet/>
      <dgm:spPr/>
      <dgm:t>
        <a:bodyPr/>
        <a:lstStyle/>
        <a:p>
          <a:r>
            <a:rPr lang="en-US" b="1" dirty="0" err="1"/>
            <a:t>FastQC</a:t>
          </a:r>
          <a:r>
            <a:rPr lang="en-US" b="1" dirty="0"/>
            <a:t>:</a:t>
          </a:r>
          <a:r>
            <a:rPr lang="en-US" dirty="0"/>
            <a:t> Sequencing quality assessment</a:t>
          </a:r>
        </a:p>
      </dgm:t>
    </dgm:pt>
    <dgm:pt modelId="{EDCABA4C-D102-FD47-96F4-F4DB4F988A52}" type="parTrans" cxnId="{A602F93D-3811-034C-8C9E-6471C4DAAFDC}">
      <dgm:prSet/>
      <dgm:spPr/>
      <dgm:t>
        <a:bodyPr/>
        <a:lstStyle/>
        <a:p>
          <a:endParaRPr lang="en-US"/>
        </a:p>
      </dgm:t>
    </dgm:pt>
    <dgm:pt modelId="{76703119-B3A0-4B4C-AFA1-DE64C7632F8A}" type="sibTrans" cxnId="{A602F93D-3811-034C-8C9E-6471C4DAAFDC}">
      <dgm:prSet/>
      <dgm:spPr/>
      <dgm:t>
        <a:bodyPr/>
        <a:lstStyle/>
        <a:p>
          <a:endParaRPr lang="en-US"/>
        </a:p>
      </dgm:t>
    </dgm:pt>
    <dgm:pt modelId="{565E78A3-99D7-4911-9ED1-884D7E18FB18}" type="pres">
      <dgm:prSet presAssocID="{C0ED1D14-AE09-CA48-9692-A4987C376A68}" presName="Name0" presStyleCnt="0">
        <dgm:presLayoutVars>
          <dgm:dir/>
          <dgm:animLvl val="lvl"/>
          <dgm:resizeHandles val="exact"/>
        </dgm:presLayoutVars>
      </dgm:prSet>
      <dgm:spPr/>
    </dgm:pt>
    <dgm:pt modelId="{AEBECC86-1C2F-4D8F-AE01-2E9AC8A8640E}" type="pres">
      <dgm:prSet presAssocID="{A616E37F-BC2B-3B46-8A71-2754F4A9951B}" presName="linNode" presStyleCnt="0"/>
      <dgm:spPr/>
    </dgm:pt>
    <dgm:pt modelId="{368FAA6F-45A4-4593-941D-30D9C3F91036}" type="pres">
      <dgm:prSet presAssocID="{A616E37F-BC2B-3B46-8A71-2754F4A9951B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0CA03EE5-EE08-415A-B7FF-5CC215DEF198}" type="pres">
      <dgm:prSet presAssocID="{A616E37F-BC2B-3B46-8A71-2754F4A9951B}" presName="descendantText" presStyleLbl="alignAccFollowNode1" presStyleIdx="0" presStyleCnt="5">
        <dgm:presLayoutVars>
          <dgm:bulletEnabled val="1"/>
        </dgm:presLayoutVars>
      </dgm:prSet>
      <dgm:spPr/>
    </dgm:pt>
    <dgm:pt modelId="{6F6F1CCD-7062-492B-BAE8-5A871C250001}" type="pres">
      <dgm:prSet presAssocID="{21CB642A-C50C-A54B-9593-3BC37825621A}" presName="sp" presStyleCnt="0"/>
      <dgm:spPr/>
    </dgm:pt>
    <dgm:pt modelId="{DE3E0DEB-DEF2-469E-9EBE-C6C416A1839E}" type="pres">
      <dgm:prSet presAssocID="{494EED19-8A1A-EC4E-AFBE-21990D9ED0AF}" presName="linNode" presStyleCnt="0"/>
      <dgm:spPr/>
    </dgm:pt>
    <dgm:pt modelId="{9EAA37D4-B164-4F68-A6F4-BCC097ED2DA9}" type="pres">
      <dgm:prSet presAssocID="{494EED19-8A1A-EC4E-AFBE-21990D9ED0AF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1D58052-63C9-4739-B7C5-4A376CA72EB4}" type="pres">
      <dgm:prSet presAssocID="{494EED19-8A1A-EC4E-AFBE-21990D9ED0AF}" presName="descendantText" presStyleLbl="alignAccFollowNode1" presStyleIdx="1" presStyleCnt="5">
        <dgm:presLayoutVars>
          <dgm:bulletEnabled val="1"/>
        </dgm:presLayoutVars>
      </dgm:prSet>
      <dgm:spPr/>
    </dgm:pt>
    <dgm:pt modelId="{920F762E-BCB8-45B2-B709-FBC916BB845E}" type="pres">
      <dgm:prSet presAssocID="{B309BA67-8BDA-B34C-816F-95AFB193BFEE}" presName="sp" presStyleCnt="0"/>
      <dgm:spPr/>
    </dgm:pt>
    <dgm:pt modelId="{5F98857B-E515-4798-842F-076A7022D393}" type="pres">
      <dgm:prSet presAssocID="{E8CC3B9F-E19C-644A-AA32-EC7889A04D84}" presName="linNode" presStyleCnt="0"/>
      <dgm:spPr/>
    </dgm:pt>
    <dgm:pt modelId="{13E7C393-00ED-44FA-AC67-3B6B4226D769}" type="pres">
      <dgm:prSet presAssocID="{E8CC3B9F-E19C-644A-AA32-EC7889A04D84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5A9A4448-6ADA-4AAD-90CB-5CFC20A6F7CC}" type="pres">
      <dgm:prSet presAssocID="{E8CC3B9F-E19C-644A-AA32-EC7889A04D84}" presName="descendantText" presStyleLbl="alignAccFollowNode1" presStyleIdx="2" presStyleCnt="5">
        <dgm:presLayoutVars>
          <dgm:bulletEnabled val="1"/>
        </dgm:presLayoutVars>
      </dgm:prSet>
      <dgm:spPr/>
    </dgm:pt>
    <dgm:pt modelId="{BB0CB8AF-B7D3-42FF-BCFA-E2E58662E468}" type="pres">
      <dgm:prSet presAssocID="{557EAE19-3AE2-7540-854B-95747E254ABD}" presName="sp" presStyleCnt="0"/>
      <dgm:spPr/>
    </dgm:pt>
    <dgm:pt modelId="{009EBF0D-CCCC-42EF-8584-1E217A425276}" type="pres">
      <dgm:prSet presAssocID="{69B8BAEE-F223-3744-820B-AD0B20F21ED1}" presName="linNode" presStyleCnt="0"/>
      <dgm:spPr/>
    </dgm:pt>
    <dgm:pt modelId="{8A0FBCE6-9053-4AC0-A731-3C38C0C5D228}" type="pres">
      <dgm:prSet presAssocID="{69B8BAEE-F223-3744-820B-AD0B20F21ED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88A6969-E03F-45BF-9BC7-C03599D62AD9}" type="pres">
      <dgm:prSet presAssocID="{69B8BAEE-F223-3744-820B-AD0B20F21ED1}" presName="descendantText" presStyleLbl="alignAccFollowNode1" presStyleIdx="3" presStyleCnt="5">
        <dgm:presLayoutVars>
          <dgm:bulletEnabled val="1"/>
        </dgm:presLayoutVars>
      </dgm:prSet>
      <dgm:spPr/>
    </dgm:pt>
    <dgm:pt modelId="{36388232-366F-4B0C-AE70-227FEFB9C9D4}" type="pres">
      <dgm:prSet presAssocID="{D2C885EB-47DF-2B43-8366-D1C474AC9089}" presName="sp" presStyleCnt="0"/>
      <dgm:spPr/>
    </dgm:pt>
    <dgm:pt modelId="{6D4D8BC3-9601-4E53-BCFF-7BBE58882EF5}" type="pres">
      <dgm:prSet presAssocID="{9019103B-9F2B-4D48-9098-9940811DE624}" presName="linNode" presStyleCnt="0"/>
      <dgm:spPr/>
    </dgm:pt>
    <dgm:pt modelId="{2DB36F1E-AE26-4B5F-9DA0-7B1C69C790BD}" type="pres">
      <dgm:prSet presAssocID="{9019103B-9F2B-4D48-9098-9940811DE624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7E1F728A-08ED-4056-A879-F0B448C0E3C1}" type="pres">
      <dgm:prSet presAssocID="{9019103B-9F2B-4D48-9098-9940811DE624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0515CA19-5B75-8743-901E-05A5F980F87B}" srcId="{C0ED1D14-AE09-CA48-9692-A4987C376A68}" destId="{A616E37F-BC2B-3B46-8A71-2754F4A9951B}" srcOrd="0" destOrd="0" parTransId="{C49423B1-A084-0B42-9D87-7F874AEE9DEF}" sibTransId="{21CB642A-C50C-A54B-9593-3BC37825621A}"/>
    <dgm:cxn modelId="{DDDD502C-61E4-2542-A3B2-AD2CD28A24CC}" srcId="{C0ED1D14-AE09-CA48-9692-A4987C376A68}" destId="{69B8BAEE-F223-3744-820B-AD0B20F21ED1}" srcOrd="3" destOrd="0" parTransId="{5841E407-3FE9-EF4F-AE2E-CC90B1E14CB6}" sibTransId="{D2C885EB-47DF-2B43-8366-D1C474AC9089}"/>
    <dgm:cxn modelId="{8313A72E-C72A-2445-8FBF-567E65A7BBC6}" srcId="{C0ED1D14-AE09-CA48-9692-A4987C376A68}" destId="{9019103B-9F2B-4D48-9098-9940811DE624}" srcOrd="4" destOrd="0" parTransId="{659CAB61-B29C-5645-B341-D5D351DAE356}" sibTransId="{B6A9CD19-0846-9B43-B9C5-5AFB2E92BE99}"/>
    <dgm:cxn modelId="{DFDEA83C-3E53-C64E-AD2B-26439DF2AAD3}" srcId="{9019103B-9F2B-4D48-9098-9940811DE624}" destId="{6206AB35-60C5-E04F-A3DC-5448C20D7391}" srcOrd="0" destOrd="0" parTransId="{04C56E20-B226-AF4B-910D-DF57149D0360}" sibTransId="{22C9A39A-9564-164B-8C41-25CD8F69017A}"/>
    <dgm:cxn modelId="{A602F93D-3811-034C-8C9E-6471C4DAAFDC}" srcId="{A616E37F-BC2B-3B46-8A71-2754F4A9951B}" destId="{A9785EC3-B1E4-7449-A6B6-5FC9C97F1A33}" srcOrd="0" destOrd="0" parTransId="{EDCABA4C-D102-FD47-96F4-F4DB4F988A52}" sibTransId="{76703119-B3A0-4B4C-AFA1-DE64C7632F8A}"/>
    <dgm:cxn modelId="{3BFB3961-635B-BF40-BAAC-FC45D7F2D87C}" srcId="{C0ED1D14-AE09-CA48-9692-A4987C376A68}" destId="{494EED19-8A1A-EC4E-AFBE-21990D9ED0AF}" srcOrd="1" destOrd="0" parTransId="{C2B14FDE-29AF-274F-846D-610BED5D4E40}" sibTransId="{B309BA67-8BDA-B34C-816F-95AFB193BFEE}"/>
    <dgm:cxn modelId="{79A1D64B-7E08-EC47-A48B-5B08D84E71CE}" srcId="{C0ED1D14-AE09-CA48-9692-A4987C376A68}" destId="{E8CC3B9F-E19C-644A-AA32-EC7889A04D84}" srcOrd="2" destOrd="0" parTransId="{C199F286-6ED9-7A46-900D-A196DABF4027}" sibTransId="{557EAE19-3AE2-7540-854B-95747E254ABD}"/>
    <dgm:cxn modelId="{AF12924C-F728-734F-8ED1-603CDBFB0A1A}" srcId="{E8CC3B9F-E19C-644A-AA32-EC7889A04D84}" destId="{A2AE6E6A-A473-AF4C-9FB0-F946A43788B8}" srcOrd="0" destOrd="0" parTransId="{05589095-8ED8-4443-8822-39ACA4672A82}" sibTransId="{A2B164A7-3F8E-A746-9CCE-D55134FF717C}"/>
    <dgm:cxn modelId="{16FD4054-362A-4EBA-B78A-EC55D2E7031D}" type="presOf" srcId="{E8CC3B9F-E19C-644A-AA32-EC7889A04D84}" destId="{13E7C393-00ED-44FA-AC67-3B6B4226D769}" srcOrd="0" destOrd="0" presId="urn:microsoft.com/office/officeart/2005/8/layout/vList5"/>
    <dgm:cxn modelId="{10BEBD54-35D9-4F74-BB5A-7123C494D5D6}" type="presOf" srcId="{73D6BFD8-502D-C540-A15C-1F3F5AF81021}" destId="{91D58052-63C9-4739-B7C5-4A376CA72EB4}" srcOrd="0" destOrd="0" presId="urn:microsoft.com/office/officeart/2005/8/layout/vList5"/>
    <dgm:cxn modelId="{B5D2E188-6C20-4753-BAE5-73AC2D117882}" type="presOf" srcId="{6206AB35-60C5-E04F-A3DC-5448C20D7391}" destId="{7E1F728A-08ED-4056-A879-F0B448C0E3C1}" srcOrd="0" destOrd="0" presId="urn:microsoft.com/office/officeart/2005/8/layout/vList5"/>
    <dgm:cxn modelId="{2B0DF88E-77D6-45B8-89A6-5FB5BDEE2FB8}" type="presOf" srcId="{494EED19-8A1A-EC4E-AFBE-21990D9ED0AF}" destId="{9EAA37D4-B164-4F68-A6F4-BCC097ED2DA9}" srcOrd="0" destOrd="0" presId="urn:microsoft.com/office/officeart/2005/8/layout/vList5"/>
    <dgm:cxn modelId="{67FC91A9-3DE3-4FB9-8E11-0B9381DBE7EE}" type="presOf" srcId="{C0ED1D14-AE09-CA48-9692-A4987C376A68}" destId="{565E78A3-99D7-4911-9ED1-884D7E18FB18}" srcOrd="0" destOrd="0" presId="urn:microsoft.com/office/officeart/2005/8/layout/vList5"/>
    <dgm:cxn modelId="{00BD4AAC-7798-41F8-B743-8BB5B6E94E33}" type="presOf" srcId="{A9785EC3-B1E4-7449-A6B6-5FC9C97F1A33}" destId="{0CA03EE5-EE08-415A-B7FF-5CC215DEF198}" srcOrd="0" destOrd="0" presId="urn:microsoft.com/office/officeart/2005/8/layout/vList5"/>
    <dgm:cxn modelId="{6A602EC8-A999-4700-A8CB-AA9A8EC8D491}" type="presOf" srcId="{A2AE6E6A-A473-AF4C-9FB0-F946A43788B8}" destId="{5A9A4448-6ADA-4AAD-90CB-5CFC20A6F7CC}" srcOrd="0" destOrd="0" presId="urn:microsoft.com/office/officeart/2005/8/layout/vList5"/>
    <dgm:cxn modelId="{082D31CF-4E6D-4254-B823-F8A92C47357E}" type="presOf" srcId="{69B8BAEE-F223-3744-820B-AD0B20F21ED1}" destId="{8A0FBCE6-9053-4AC0-A731-3C38C0C5D228}" srcOrd="0" destOrd="0" presId="urn:microsoft.com/office/officeart/2005/8/layout/vList5"/>
    <dgm:cxn modelId="{88D960D1-FADD-4E51-9F5C-3A3B40BDC13F}" type="presOf" srcId="{9019103B-9F2B-4D48-9098-9940811DE624}" destId="{2DB36F1E-AE26-4B5F-9DA0-7B1C69C790BD}" srcOrd="0" destOrd="0" presId="urn:microsoft.com/office/officeart/2005/8/layout/vList5"/>
    <dgm:cxn modelId="{B6D9C2E8-CC11-FA4C-8248-4BD27A5E1C25}" srcId="{69B8BAEE-F223-3744-820B-AD0B20F21ED1}" destId="{C80109C8-97E8-C843-80F5-7AF8AA6ECF51}" srcOrd="0" destOrd="0" parTransId="{71F7158F-5E72-1C4F-A92D-48CC29D3281A}" sibTransId="{A27D6688-6408-FA4E-B115-70F901F34C30}"/>
    <dgm:cxn modelId="{B5B90CEA-34BA-4D92-A77B-60566426A13C}" type="presOf" srcId="{C80109C8-97E8-C843-80F5-7AF8AA6ECF51}" destId="{D88A6969-E03F-45BF-9BC7-C03599D62AD9}" srcOrd="0" destOrd="0" presId="urn:microsoft.com/office/officeart/2005/8/layout/vList5"/>
    <dgm:cxn modelId="{7EAF55F7-FFE5-46EC-87B8-F0EDFF087194}" type="presOf" srcId="{A616E37F-BC2B-3B46-8A71-2754F4A9951B}" destId="{368FAA6F-45A4-4593-941D-30D9C3F91036}" srcOrd="0" destOrd="0" presId="urn:microsoft.com/office/officeart/2005/8/layout/vList5"/>
    <dgm:cxn modelId="{3EF3AEFB-9AC6-5346-8005-09FA53ADF0A3}" srcId="{494EED19-8A1A-EC4E-AFBE-21990D9ED0AF}" destId="{73D6BFD8-502D-C540-A15C-1F3F5AF81021}" srcOrd="0" destOrd="0" parTransId="{D9A570CC-9931-BE4D-B625-0DA58E090532}" sibTransId="{C6DF8C42-9848-A14D-8679-892CE999035E}"/>
    <dgm:cxn modelId="{0FD6247F-C56E-4175-A9C0-30CA522095D5}" type="presParOf" srcId="{565E78A3-99D7-4911-9ED1-884D7E18FB18}" destId="{AEBECC86-1C2F-4D8F-AE01-2E9AC8A8640E}" srcOrd="0" destOrd="0" presId="urn:microsoft.com/office/officeart/2005/8/layout/vList5"/>
    <dgm:cxn modelId="{BA220341-B194-4053-84E9-666B1EE3E602}" type="presParOf" srcId="{AEBECC86-1C2F-4D8F-AE01-2E9AC8A8640E}" destId="{368FAA6F-45A4-4593-941D-30D9C3F91036}" srcOrd="0" destOrd="0" presId="urn:microsoft.com/office/officeart/2005/8/layout/vList5"/>
    <dgm:cxn modelId="{3E5FB853-C471-40D0-90DC-65231DA1451C}" type="presParOf" srcId="{AEBECC86-1C2F-4D8F-AE01-2E9AC8A8640E}" destId="{0CA03EE5-EE08-415A-B7FF-5CC215DEF198}" srcOrd="1" destOrd="0" presId="urn:microsoft.com/office/officeart/2005/8/layout/vList5"/>
    <dgm:cxn modelId="{6E42D29C-6E64-4E59-9504-7DAE48515666}" type="presParOf" srcId="{565E78A3-99D7-4911-9ED1-884D7E18FB18}" destId="{6F6F1CCD-7062-492B-BAE8-5A871C250001}" srcOrd="1" destOrd="0" presId="urn:microsoft.com/office/officeart/2005/8/layout/vList5"/>
    <dgm:cxn modelId="{2124AB22-4BC6-4A76-AEA1-9A9CDC9E1314}" type="presParOf" srcId="{565E78A3-99D7-4911-9ED1-884D7E18FB18}" destId="{DE3E0DEB-DEF2-469E-9EBE-C6C416A1839E}" srcOrd="2" destOrd="0" presId="urn:microsoft.com/office/officeart/2005/8/layout/vList5"/>
    <dgm:cxn modelId="{1D68EB62-7175-4F8A-A3D7-5731E5295C85}" type="presParOf" srcId="{DE3E0DEB-DEF2-469E-9EBE-C6C416A1839E}" destId="{9EAA37D4-B164-4F68-A6F4-BCC097ED2DA9}" srcOrd="0" destOrd="0" presId="urn:microsoft.com/office/officeart/2005/8/layout/vList5"/>
    <dgm:cxn modelId="{53B9543B-BA67-4AEA-8584-0394C05CB112}" type="presParOf" srcId="{DE3E0DEB-DEF2-469E-9EBE-C6C416A1839E}" destId="{91D58052-63C9-4739-B7C5-4A376CA72EB4}" srcOrd="1" destOrd="0" presId="urn:microsoft.com/office/officeart/2005/8/layout/vList5"/>
    <dgm:cxn modelId="{A5D58988-58E3-4BDA-9E13-458326005809}" type="presParOf" srcId="{565E78A3-99D7-4911-9ED1-884D7E18FB18}" destId="{920F762E-BCB8-45B2-B709-FBC916BB845E}" srcOrd="3" destOrd="0" presId="urn:microsoft.com/office/officeart/2005/8/layout/vList5"/>
    <dgm:cxn modelId="{81225538-5A3F-4517-A2A8-AA6AAEADED02}" type="presParOf" srcId="{565E78A3-99D7-4911-9ED1-884D7E18FB18}" destId="{5F98857B-E515-4798-842F-076A7022D393}" srcOrd="4" destOrd="0" presId="urn:microsoft.com/office/officeart/2005/8/layout/vList5"/>
    <dgm:cxn modelId="{875C8BF8-0A8A-448D-871D-CB22938B383C}" type="presParOf" srcId="{5F98857B-E515-4798-842F-076A7022D393}" destId="{13E7C393-00ED-44FA-AC67-3B6B4226D769}" srcOrd="0" destOrd="0" presId="urn:microsoft.com/office/officeart/2005/8/layout/vList5"/>
    <dgm:cxn modelId="{52A42561-C32E-4C2C-9004-EC8294ACF45A}" type="presParOf" srcId="{5F98857B-E515-4798-842F-076A7022D393}" destId="{5A9A4448-6ADA-4AAD-90CB-5CFC20A6F7CC}" srcOrd="1" destOrd="0" presId="urn:microsoft.com/office/officeart/2005/8/layout/vList5"/>
    <dgm:cxn modelId="{5C94DF35-3ADA-4C97-92D4-5974F7567F7E}" type="presParOf" srcId="{565E78A3-99D7-4911-9ED1-884D7E18FB18}" destId="{BB0CB8AF-B7D3-42FF-BCFA-E2E58662E468}" srcOrd="5" destOrd="0" presId="urn:microsoft.com/office/officeart/2005/8/layout/vList5"/>
    <dgm:cxn modelId="{ABD92932-7750-429A-BAA8-D907222D2D32}" type="presParOf" srcId="{565E78A3-99D7-4911-9ED1-884D7E18FB18}" destId="{009EBF0D-CCCC-42EF-8584-1E217A425276}" srcOrd="6" destOrd="0" presId="urn:microsoft.com/office/officeart/2005/8/layout/vList5"/>
    <dgm:cxn modelId="{5EBFFF2F-AE90-4AAE-A968-6E057FA4AFEC}" type="presParOf" srcId="{009EBF0D-CCCC-42EF-8584-1E217A425276}" destId="{8A0FBCE6-9053-4AC0-A731-3C38C0C5D228}" srcOrd="0" destOrd="0" presId="urn:microsoft.com/office/officeart/2005/8/layout/vList5"/>
    <dgm:cxn modelId="{1269E514-87EC-46BA-B849-B42BCE3B9374}" type="presParOf" srcId="{009EBF0D-CCCC-42EF-8584-1E217A425276}" destId="{D88A6969-E03F-45BF-9BC7-C03599D62AD9}" srcOrd="1" destOrd="0" presId="urn:microsoft.com/office/officeart/2005/8/layout/vList5"/>
    <dgm:cxn modelId="{0854B3D7-C321-4D7F-96F3-1BBC4F70B96C}" type="presParOf" srcId="{565E78A3-99D7-4911-9ED1-884D7E18FB18}" destId="{36388232-366F-4B0C-AE70-227FEFB9C9D4}" srcOrd="7" destOrd="0" presId="urn:microsoft.com/office/officeart/2005/8/layout/vList5"/>
    <dgm:cxn modelId="{0A941E2C-A52B-4F4A-AD0D-6FBCBA90C965}" type="presParOf" srcId="{565E78A3-99D7-4911-9ED1-884D7E18FB18}" destId="{6D4D8BC3-9601-4E53-BCFF-7BBE58882EF5}" srcOrd="8" destOrd="0" presId="urn:microsoft.com/office/officeart/2005/8/layout/vList5"/>
    <dgm:cxn modelId="{DFF1CF7C-19DF-4E0D-982D-624547908508}" type="presParOf" srcId="{6D4D8BC3-9601-4E53-BCFF-7BBE58882EF5}" destId="{2DB36F1E-AE26-4B5F-9DA0-7B1C69C790BD}" srcOrd="0" destOrd="0" presId="urn:microsoft.com/office/officeart/2005/8/layout/vList5"/>
    <dgm:cxn modelId="{BC0B1307-D82C-4970-BC21-FBF97AA7795B}" type="presParOf" srcId="{6D4D8BC3-9601-4E53-BCFF-7BBE58882EF5}" destId="{7E1F728A-08ED-4056-A879-F0B448C0E3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03EE5-EE08-415A-B7FF-5CC215DEF198}">
      <dsp:nvSpPr>
        <dsp:cNvPr id="0" name=""/>
        <dsp:cNvSpPr/>
      </dsp:nvSpPr>
      <dsp:spPr>
        <a:xfrm rot="5400000">
          <a:off x="6816183" y="-294504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/>
            <a:t>FastQC</a:t>
          </a:r>
          <a:r>
            <a:rPr lang="en-US" sz="2000" b="1" kern="1200" dirty="0"/>
            <a:t>:</a:t>
          </a:r>
          <a:r>
            <a:rPr lang="en-US" sz="2000" kern="1200" dirty="0"/>
            <a:t> Sequencing quality assessment</a:t>
          </a:r>
        </a:p>
      </dsp:txBody>
      <dsp:txXfrm rot="-5400000">
        <a:off x="3785615" y="118169"/>
        <a:ext cx="6697334" cy="603548"/>
      </dsp:txXfrm>
    </dsp:sp>
    <dsp:sp modelId="{368FAA6F-45A4-4593-941D-30D9C3F91036}">
      <dsp:nvSpPr>
        <dsp:cNvPr id="0" name=""/>
        <dsp:cNvSpPr/>
      </dsp:nvSpPr>
      <dsp:spPr>
        <a:xfrm>
          <a:off x="0" y="1912"/>
          <a:ext cx="3785616" cy="836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Quality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Check</a:t>
          </a:r>
        </a:p>
      </dsp:txBody>
      <dsp:txXfrm>
        <a:off x="40813" y="42725"/>
        <a:ext cx="3703990" cy="754434"/>
      </dsp:txXfrm>
    </dsp:sp>
    <dsp:sp modelId="{91D58052-63C9-4739-B7C5-4A376CA72EB4}">
      <dsp:nvSpPr>
        <dsp:cNvPr id="0" name=""/>
        <dsp:cNvSpPr/>
      </dsp:nvSpPr>
      <dsp:spPr>
        <a:xfrm rot="5400000">
          <a:off x="6816183" y="-2067186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STAR aligner</a:t>
          </a:r>
          <a:r>
            <a:rPr lang="en-US" sz="2000" kern="1200" dirty="0"/>
            <a:t>: To align reads on</a:t>
          </a:r>
          <a:r>
            <a:rPr lang="en-US" sz="2000" kern="1200" dirty="0">
              <a:latin typeface="Arial"/>
            </a:rPr>
            <a:t> OviAri4</a:t>
          </a:r>
          <a:r>
            <a:rPr lang="en-US" sz="2000" kern="1200" dirty="0"/>
            <a:t> genome</a:t>
          </a:r>
        </a:p>
      </dsp:txBody>
      <dsp:txXfrm rot="-5400000">
        <a:off x="3785615" y="996032"/>
        <a:ext cx="6697334" cy="603548"/>
      </dsp:txXfrm>
    </dsp:sp>
    <dsp:sp modelId="{9EAA37D4-B164-4F68-A6F4-BCC097ED2DA9}">
      <dsp:nvSpPr>
        <dsp:cNvPr id="0" name=""/>
        <dsp:cNvSpPr/>
      </dsp:nvSpPr>
      <dsp:spPr>
        <a:xfrm>
          <a:off x="0" y="879775"/>
          <a:ext cx="3785616" cy="83606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Read Alignment</a:t>
          </a:r>
        </a:p>
      </dsp:txBody>
      <dsp:txXfrm>
        <a:off x="40813" y="920588"/>
        <a:ext cx="3703990" cy="754434"/>
      </dsp:txXfrm>
    </dsp:sp>
    <dsp:sp modelId="{5A9A4448-6ADA-4AAD-90CB-5CFC20A6F7CC}">
      <dsp:nvSpPr>
        <dsp:cNvPr id="0" name=""/>
        <dsp:cNvSpPr/>
      </dsp:nvSpPr>
      <dsp:spPr>
        <a:xfrm rot="5400000">
          <a:off x="6816183" y="-118932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/>
            <a:t>featureCounts</a:t>
          </a:r>
          <a:r>
            <a:rPr lang="en-US" sz="2000" kern="1200" dirty="0"/>
            <a:t>: To count reads for each gene</a:t>
          </a:r>
        </a:p>
      </dsp:txBody>
      <dsp:txXfrm rot="-5400000">
        <a:off x="3785615" y="1873895"/>
        <a:ext cx="6697334" cy="603548"/>
      </dsp:txXfrm>
    </dsp:sp>
    <dsp:sp modelId="{13E7C393-00ED-44FA-AC67-3B6B4226D769}">
      <dsp:nvSpPr>
        <dsp:cNvPr id="0" name=""/>
        <dsp:cNvSpPr/>
      </dsp:nvSpPr>
      <dsp:spPr>
        <a:xfrm>
          <a:off x="0" y="1757638"/>
          <a:ext cx="3785616" cy="8360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Gene Counts</a:t>
          </a:r>
        </a:p>
      </dsp:txBody>
      <dsp:txXfrm>
        <a:off x="40813" y="1798451"/>
        <a:ext cx="3703990" cy="754434"/>
      </dsp:txXfrm>
    </dsp:sp>
    <dsp:sp modelId="{D88A6969-E03F-45BF-9BC7-C03599D62AD9}">
      <dsp:nvSpPr>
        <dsp:cNvPr id="0" name=""/>
        <dsp:cNvSpPr/>
      </dsp:nvSpPr>
      <dsp:spPr>
        <a:xfrm rot="5400000">
          <a:off x="6816183" y="-31145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DESeq2</a:t>
          </a:r>
          <a:r>
            <a:rPr lang="en-US" sz="2000" kern="1200" dirty="0"/>
            <a:t>: For DGE analysis between untreated and treated samples</a:t>
          </a:r>
        </a:p>
      </dsp:txBody>
      <dsp:txXfrm rot="-5400000">
        <a:off x="3785615" y="2751759"/>
        <a:ext cx="6697334" cy="603548"/>
      </dsp:txXfrm>
    </dsp:sp>
    <dsp:sp modelId="{8A0FBCE6-9053-4AC0-A731-3C38C0C5D228}">
      <dsp:nvSpPr>
        <dsp:cNvPr id="0" name=""/>
        <dsp:cNvSpPr/>
      </dsp:nvSpPr>
      <dsp:spPr>
        <a:xfrm>
          <a:off x="0" y="2635502"/>
          <a:ext cx="3785616" cy="83606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Differential Expression</a:t>
          </a:r>
        </a:p>
      </dsp:txBody>
      <dsp:txXfrm>
        <a:off x="40813" y="2676315"/>
        <a:ext cx="3703990" cy="754434"/>
      </dsp:txXfrm>
    </dsp:sp>
    <dsp:sp modelId="{7E1F728A-08ED-4056-A879-F0B448C0E3C1}">
      <dsp:nvSpPr>
        <dsp:cNvPr id="0" name=""/>
        <dsp:cNvSpPr/>
      </dsp:nvSpPr>
      <dsp:spPr>
        <a:xfrm rot="5400000">
          <a:off x="6816183" y="56640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Arial"/>
            </a:rPr>
            <a:t>PPI Network</a:t>
          </a:r>
          <a:r>
            <a:rPr lang="en-US" sz="2000" kern="1200" dirty="0"/>
            <a:t>: </a:t>
          </a:r>
          <a:r>
            <a:rPr lang="en-US" sz="2000" kern="1200" dirty="0">
              <a:latin typeface="Arial"/>
            </a:rPr>
            <a:t>Supplying with top 500 DGEs to check for interactions and pathways</a:t>
          </a:r>
          <a:endParaRPr lang="en-US" sz="2000" kern="1200" dirty="0"/>
        </a:p>
      </dsp:txBody>
      <dsp:txXfrm rot="-5400000">
        <a:off x="3785615" y="3629621"/>
        <a:ext cx="6697334" cy="603548"/>
      </dsp:txXfrm>
    </dsp:sp>
    <dsp:sp modelId="{2DB36F1E-AE26-4B5F-9DA0-7B1C69C790BD}">
      <dsp:nvSpPr>
        <dsp:cNvPr id="0" name=""/>
        <dsp:cNvSpPr/>
      </dsp:nvSpPr>
      <dsp:spPr>
        <a:xfrm>
          <a:off x="0" y="3513365"/>
          <a:ext cx="3785616" cy="8360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Arial"/>
            </a:rPr>
            <a:t>STRING</a:t>
          </a:r>
          <a:r>
            <a:rPr lang="en-US" sz="2100" kern="1200"/>
            <a:t> Analysis</a:t>
          </a:r>
        </a:p>
      </dsp:txBody>
      <dsp:txXfrm>
        <a:off x="40813" y="3554178"/>
        <a:ext cx="3703990" cy="754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77A4C58-72FC-4E73-9FDB-4DDC23046EB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D7F6045-F891-4E3F-9494-1A200E5947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B69F2CE-3670-4345-9811-4AFC997DF9E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F50B649-A57C-497A-B99E-3DE87B97741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5477BAE-86ED-44DC-B548-7C3C059CC0F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C131CF2-8562-46EA-B89D-467A5BFC0BC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0091B96-A097-4D3A-BD8A-A1473E15594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3CA612B-44D1-40BE-B9A5-77B59BC8083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823A790-DC47-47D7-ADC3-02D2B0AF7FA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0339A75-AC08-4DF2-8C3F-CA0D5E69163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ED7A94-117A-4596-84E5-C1F14D1B70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9C46BF2-22A4-47F9-8313-F4B4190A4F5E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5455FD-268C-4A45-948E-49FCC453631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3DCD26-0EEA-4303-A925-2037F19E668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50AEE1C-ABF2-45CB-9FE4-2639F0CE746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66B4366-8121-4E18-9B0B-29375C1F38D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77B75B6-C517-40EB-920B-CFC86C0B2B9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B1C8983-A564-45CD-A72B-3779FA44D28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30BD9E-AD6A-4B1A-A63A-AF753FB62A5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836B26-2F0B-4F5F-A563-0E046F8ECEE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C0D4D2-52E2-483E-AF07-F4E6DBCC901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28D799A-B020-4A4B-817D-18A05E04C3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9AA7B0F-122A-4482-91B4-3AEAF83EEA4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19A02F1-9C6B-452C-9B0A-CCECD1EA633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FCC599-0383-44D7-BDF3-EC58BAC9B069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N" sz="12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A82A74-FE4C-4D7C-95C7-F0C49AECCDC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dobin/STAR" TargetMode="External"/><Relationship Id="rId2" Type="http://schemas.openxmlformats.org/officeDocument/2006/relationships/hyperlink" Target="https://www.bioinformatics.babraham.ac.uk/projects/fastqc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bioconductor.org/packages/release/bioc/html/DESeq2.html" TargetMode="External"/><Relationship Id="rId4" Type="http://schemas.openxmlformats.org/officeDocument/2006/relationships/hyperlink" Target="http://subread.sourceforge.net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strike="noStrike" spc="-1"/>
              <a:t>Bulk RNAseq data analysis</a:t>
            </a:r>
            <a:br>
              <a:rPr lang="en-US" sz="4200"/>
            </a:br>
            <a:br>
              <a:rPr lang="en-US" sz="4200"/>
            </a:br>
            <a:r>
              <a:rPr lang="en-US" sz="4200"/>
              <a:t>Ovis Aries</a:t>
            </a:r>
            <a:br>
              <a:rPr lang="en-US" sz="4200"/>
            </a:br>
            <a:endParaRPr lang="en-US" sz="4200" b="0" strike="noStrike" spc="-1"/>
          </a:p>
        </p:txBody>
      </p:sp>
      <p:sp>
        <p:nvSpPr>
          <p:cNvPr id="8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oats on grass">
            <a:extLst>
              <a:ext uri="{FF2B5EF4-FFF2-40B4-BE49-F238E27FC236}">
                <a16:creationId xmlns:a16="http://schemas.microsoft.com/office/drawing/2014/main" id="{70B38BE2-20DD-A99D-3134-6CD6934D6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76" r="133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"/>
          <p:cNvSpPr/>
          <p:nvPr/>
        </p:nvSpPr>
        <p:spPr>
          <a:xfrm>
            <a:off x="3818235" y="207552"/>
            <a:ext cx="4562509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/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Heatmap showing the expression of significantly</a:t>
            </a:r>
            <a:r>
              <a:rPr lang="en-US" sz="1600" b="1" spc="-1" dirty="0">
                <a:solidFill>
                  <a:srgbClr val="000000"/>
                </a:solidFill>
                <a:latin typeface="Calibri"/>
              </a:rPr>
              <a:t> </a:t>
            </a:r>
            <a:endParaRPr lang="en-IN" sz="1600" b="0" strike="noStrike" spc="-1">
              <a:latin typeface="Arial"/>
            </a:endParaRPr>
          </a:p>
          <a:p>
            <a:pPr algn="ctr"/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DEGs (n=</a:t>
            </a:r>
            <a:r>
              <a:rPr lang="en-US" sz="1600" b="1" spc="-1" dirty="0">
                <a:solidFill>
                  <a:srgbClr val="000000"/>
                </a:solidFill>
                <a:latin typeface="Calibri"/>
              </a:rPr>
              <a:t>7442</a:t>
            </a: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) in </a:t>
            </a:r>
            <a:r>
              <a:rPr lang="en-US" sz="1600" b="1" spc="-1" dirty="0">
                <a:solidFill>
                  <a:srgbClr val="000000"/>
                </a:solidFill>
                <a:latin typeface="Calibri"/>
              </a:rPr>
              <a:t>normal and</a:t>
            </a: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600" b="1" spc="-1" dirty="0">
                <a:solidFill>
                  <a:srgbClr val="000000"/>
                </a:solidFill>
                <a:latin typeface="Calibri"/>
              </a:rPr>
              <a:t>viral-infected </a:t>
            </a:r>
            <a:r>
              <a:rPr lang="en-US" sz="1600" b="1" strike="noStrike" spc="-1" dirty="0">
                <a:solidFill>
                  <a:srgbClr val="000000"/>
                </a:solidFill>
                <a:latin typeface="Calibri"/>
              </a:rPr>
              <a:t>samples</a:t>
            </a:r>
            <a:endParaRPr lang="en-IN" sz="1600" b="0" strike="noStrike" spc="-1" dirty="0">
              <a:latin typeface="Arial"/>
            </a:endParaRPr>
          </a:p>
        </p:txBody>
      </p:sp>
      <p:pic>
        <p:nvPicPr>
          <p:cNvPr id="3" name="Picture 2" descr="A diagram of a condition&#10;&#10;Description automatically generated">
            <a:extLst>
              <a:ext uri="{FF2B5EF4-FFF2-40B4-BE49-F238E27FC236}">
                <a16:creationId xmlns:a16="http://schemas.microsoft.com/office/drawing/2014/main" id="{9E0861AD-0A57-097D-FBED-3A793C571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71" y="795454"/>
            <a:ext cx="5880409" cy="58804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3"/>
          <p:cNvSpPr/>
          <p:nvPr/>
        </p:nvSpPr>
        <p:spPr>
          <a:xfrm>
            <a:off x="1766160" y="443520"/>
            <a:ext cx="7686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Principal component analysis using significant DEGs</a:t>
            </a:r>
            <a:endParaRPr lang="en-IN" sz="20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F14ED-52AD-A631-1C10-887F9AC5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49" y="889105"/>
            <a:ext cx="5676091" cy="56760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4A34A55-7347-855E-0F90-6138A4B69BD9}"/>
              </a:ext>
            </a:extLst>
          </p:cNvPr>
          <p:cNvSpPr/>
          <p:nvPr/>
        </p:nvSpPr>
        <p:spPr>
          <a:xfrm>
            <a:off x="1766160" y="443520"/>
            <a:ext cx="1670948" cy="39865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GSEA Analysis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6C154-76FE-9A33-FF30-B4932C00C534}"/>
              </a:ext>
            </a:extLst>
          </p:cNvPr>
          <p:cNvGrpSpPr/>
          <p:nvPr/>
        </p:nvGrpSpPr>
        <p:grpSpPr>
          <a:xfrm>
            <a:off x="1267449" y="1063372"/>
            <a:ext cx="9122471" cy="5500255"/>
            <a:chOff x="1267449" y="1063372"/>
            <a:chExt cx="9122471" cy="5500255"/>
          </a:xfrm>
        </p:grpSpPr>
        <p:pic>
          <p:nvPicPr>
            <p:cNvPr id="6" name="Picture 5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5F980781-7683-1908-0840-8059A11C1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1811" y="1063372"/>
              <a:ext cx="2699658" cy="26996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C832DD-989A-4EF9-F935-724B067B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7449" y="3863969"/>
              <a:ext cx="2699658" cy="2699658"/>
            </a:xfrm>
            <a:prstGeom prst="rect">
              <a:avLst/>
            </a:prstGeom>
          </p:spPr>
        </p:pic>
        <p:pic>
          <p:nvPicPr>
            <p:cNvPr id="9" name="Picture 8" descr="A graph of a bar code&#10;&#10;Description automatically generated">
              <a:extLst>
                <a:ext uri="{FF2B5EF4-FFF2-40B4-BE49-F238E27FC236}">
                  <a16:creationId xmlns:a16="http://schemas.microsoft.com/office/drawing/2014/main" id="{52DC2689-C671-1AB7-CA3C-4D83869B8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3301" y="1064820"/>
              <a:ext cx="2689761" cy="2709553"/>
            </a:xfrm>
            <a:prstGeom prst="rect">
              <a:avLst/>
            </a:prstGeom>
          </p:spPr>
        </p:pic>
        <p:pic>
          <p:nvPicPr>
            <p:cNvPr id="10" name="Picture 9" descr="A graph of a barcode&#10;&#10;Description automatically generated">
              <a:extLst>
                <a:ext uri="{FF2B5EF4-FFF2-40B4-BE49-F238E27FC236}">
                  <a16:creationId xmlns:a16="http://schemas.microsoft.com/office/drawing/2014/main" id="{574C18C7-3F2E-82D3-C896-96CDCC63A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0262" y="1064820"/>
              <a:ext cx="2689762" cy="2709554"/>
            </a:xfrm>
            <a:prstGeom prst="rect">
              <a:avLst/>
            </a:prstGeom>
          </p:spPr>
        </p:pic>
        <p:pic>
          <p:nvPicPr>
            <p:cNvPr id="11" name="Picture 10" descr="A graph with a bar code&#10;&#10;Description automatically generated">
              <a:extLst>
                <a:ext uri="{FF2B5EF4-FFF2-40B4-BE49-F238E27FC236}">
                  <a16:creationId xmlns:a16="http://schemas.microsoft.com/office/drawing/2014/main" id="{22FF9353-F468-5D0A-51E5-A1ACBDB2C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3405" y="3875314"/>
              <a:ext cx="2699658" cy="2679865"/>
            </a:xfrm>
            <a:prstGeom prst="rect">
              <a:avLst/>
            </a:prstGeom>
          </p:spPr>
        </p:pic>
        <p:pic>
          <p:nvPicPr>
            <p:cNvPr id="12" name="Picture 11" descr="A graph with a bar code&#10;&#10;Description automatically generated">
              <a:extLst>
                <a:ext uri="{FF2B5EF4-FFF2-40B4-BE49-F238E27FC236}">
                  <a16:creationId xmlns:a16="http://schemas.microsoft.com/office/drawing/2014/main" id="{0424EA88-50AB-5A93-0C1B-1FAF85EE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0262" y="3865418"/>
              <a:ext cx="2699658" cy="2679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97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42531F6A-53DE-435C-1C17-DE216D1C9EF6}"/>
              </a:ext>
            </a:extLst>
          </p:cNvPr>
          <p:cNvSpPr/>
          <p:nvPr/>
        </p:nvSpPr>
        <p:spPr>
          <a:xfrm>
            <a:off x="353672" y="155447"/>
            <a:ext cx="1898959" cy="39865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STRING Analysis</a:t>
            </a:r>
            <a:endParaRPr lang="en-US" dirty="0"/>
          </a:p>
        </p:txBody>
      </p:sp>
      <p:pic>
        <p:nvPicPr>
          <p:cNvPr id="10" name="Picture 9" descr="A network of colorful circles&#10;&#10;Description automatically generated">
            <a:extLst>
              <a:ext uri="{FF2B5EF4-FFF2-40B4-BE49-F238E27FC236}">
                <a16:creationId xmlns:a16="http://schemas.microsoft.com/office/drawing/2014/main" id="{C5E426E2-604A-C398-0CCA-35FD4042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319" y="312717"/>
            <a:ext cx="6373361" cy="64403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A5B622-B122-B681-74B3-37F174784A87}"/>
              </a:ext>
            </a:extLst>
          </p:cNvPr>
          <p:cNvSpPr/>
          <p:nvPr/>
        </p:nvSpPr>
        <p:spPr>
          <a:xfrm>
            <a:off x="2814475" y="2175212"/>
            <a:ext cx="2667000" cy="1886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4AD22-3558-B724-5361-50C6CFE808EA}"/>
              </a:ext>
            </a:extLst>
          </p:cNvPr>
          <p:cNvSpPr txBox="1"/>
          <p:nvPr/>
        </p:nvSpPr>
        <p:spPr>
          <a:xfrm>
            <a:off x="524493" y="46313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Protein-Protein networks</a:t>
            </a:r>
          </a:p>
          <a:p>
            <a:r>
              <a:rPr lang="en-US" dirty="0"/>
              <a:t>visualization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8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network of colorful circles&#10;&#10;Description automatically generated">
            <a:extLst>
              <a:ext uri="{FF2B5EF4-FFF2-40B4-BE49-F238E27FC236}">
                <a16:creationId xmlns:a16="http://schemas.microsoft.com/office/drawing/2014/main" id="{DFD2D6CA-108D-AE9E-59BD-EB4987CBB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39" r="60093" b="30107"/>
          <a:stretch/>
        </p:blipFill>
        <p:spPr>
          <a:xfrm>
            <a:off x="3300215" y="985652"/>
            <a:ext cx="5324216" cy="54717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18BA7C-C119-C4BF-CB1E-32A3500E74D4}"/>
              </a:ext>
            </a:extLst>
          </p:cNvPr>
          <p:cNvSpPr txBox="1"/>
          <p:nvPr/>
        </p:nvSpPr>
        <p:spPr>
          <a:xfrm>
            <a:off x="524493" y="46313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closer look at the specified region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D1E2303B-6F68-22C2-F2DF-1ADA6A12ED6B}"/>
              </a:ext>
            </a:extLst>
          </p:cNvPr>
          <p:cNvSpPr/>
          <p:nvPr/>
        </p:nvSpPr>
        <p:spPr>
          <a:xfrm>
            <a:off x="353672" y="155447"/>
            <a:ext cx="1898959" cy="39865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STRING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DB8710-9D88-3F80-0393-ABBD18A74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75" y="1157968"/>
            <a:ext cx="8601075" cy="2800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5F0BFD-BC5D-A137-1A9A-2FE94BC15208}"/>
              </a:ext>
            </a:extLst>
          </p:cNvPr>
          <p:cNvSpPr txBox="1"/>
          <p:nvPr/>
        </p:nvSpPr>
        <p:spPr>
          <a:xfrm>
            <a:off x="1751610" y="4255324"/>
            <a:ext cx="86907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users can also view and download the various enrichment pathways for the specific species (</a:t>
            </a:r>
            <a:r>
              <a:rPr lang="en-US" i="1" dirty="0"/>
              <a:t>Ovis </a:t>
            </a:r>
            <a:r>
              <a:rPr lang="en-US" i="1" dirty="0" err="1"/>
              <a:t>aries</a:t>
            </a:r>
            <a:r>
              <a:rPr lang="en-US" dirty="0"/>
              <a:t>) from STRING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6C937F-9286-CC82-0AB9-78AFE7475CFF}"/>
              </a:ext>
            </a:extLst>
          </p:cNvPr>
          <p:cNvSpPr/>
          <p:nvPr/>
        </p:nvSpPr>
        <p:spPr>
          <a:xfrm>
            <a:off x="2939143" y="2563090"/>
            <a:ext cx="5947558" cy="207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406E079B-050B-159E-6D9F-B133596A41B6}"/>
              </a:ext>
            </a:extLst>
          </p:cNvPr>
          <p:cNvSpPr/>
          <p:nvPr/>
        </p:nvSpPr>
        <p:spPr>
          <a:xfrm>
            <a:off x="353672" y="155447"/>
            <a:ext cx="1898959" cy="39865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STRING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4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ACD681F-7405-8751-E8B9-51241BA1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4" y="1169845"/>
            <a:ext cx="12192000" cy="52902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A2610B6E-391F-365D-8653-2F4B6B8D470E}"/>
              </a:ext>
            </a:extLst>
          </p:cNvPr>
          <p:cNvSpPr/>
          <p:nvPr/>
        </p:nvSpPr>
        <p:spPr>
          <a:xfrm>
            <a:off x="353672" y="155447"/>
            <a:ext cx="5123816" cy="39865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STRING Analysis- Pathway Enrichment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8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ounded Rectangle 3"/>
          <p:cNvSpPr/>
          <p:nvPr/>
        </p:nvSpPr>
        <p:spPr>
          <a:xfrm>
            <a:off x="2004120" y="682560"/>
            <a:ext cx="2442240" cy="6951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FFFFFF"/>
                </a:solidFill>
                <a:latin typeface="Calibri"/>
              </a:rPr>
              <a:t>Normal</a:t>
            </a:r>
            <a:r>
              <a:rPr lang="en-US" sz="1800" b="0" strike="noStrike" spc="-1" dirty="0">
                <a:solidFill>
                  <a:srgbClr val="FFFFFF"/>
                </a:solidFill>
                <a:latin typeface="Calibri"/>
              </a:rPr>
              <a:t> samples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alibri"/>
              </a:rPr>
              <a:t>fastqs</a:t>
            </a:r>
            <a:endParaRPr lang="en-IN" sz="1800" b="0" strike="noStrike" spc="-1" dirty="0" err="1">
              <a:latin typeface="Arial"/>
            </a:endParaRPr>
          </a:p>
        </p:txBody>
      </p:sp>
      <p:sp>
        <p:nvSpPr>
          <p:cNvPr id="158" name="Rounded Rectangle 4"/>
          <p:cNvSpPr/>
          <p:nvPr/>
        </p:nvSpPr>
        <p:spPr>
          <a:xfrm>
            <a:off x="6728400" y="682560"/>
            <a:ext cx="2442240" cy="6951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pc="-1" dirty="0">
                <a:solidFill>
                  <a:srgbClr val="FFFFFF"/>
                </a:solidFill>
                <a:latin typeface="Calibri"/>
              </a:rPr>
              <a:t>Viral-infected </a:t>
            </a:r>
            <a:r>
              <a:rPr lang="en-US" sz="1800" b="0" strike="noStrike" spc="-1" dirty="0">
                <a:solidFill>
                  <a:srgbClr val="FFFFFF"/>
                </a:solidFill>
                <a:latin typeface="Calibri"/>
              </a:rPr>
              <a:t>samples</a:t>
            </a:r>
            <a:r>
              <a:rPr lang="en-US" spc="-1" dirty="0">
                <a:solidFill>
                  <a:srgbClr val="FFFFFF"/>
                </a:solidFill>
                <a:latin typeface="Calibri"/>
              </a:rPr>
              <a:t> </a:t>
            </a:r>
            <a:endParaRPr lang="en-IN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FFFFFF"/>
                </a:solidFill>
                <a:latin typeface="Calibri"/>
              </a:rPr>
              <a:t>fastqs</a:t>
            </a:r>
            <a:endParaRPr lang="en-IN" sz="1800" b="0" strike="noStrike" spc="-1" dirty="0" err="1">
              <a:latin typeface="Arial"/>
            </a:endParaRPr>
          </a:p>
        </p:txBody>
      </p:sp>
      <p:sp>
        <p:nvSpPr>
          <p:cNvPr id="159" name="Left Brace 5"/>
          <p:cNvSpPr/>
          <p:nvPr/>
        </p:nvSpPr>
        <p:spPr>
          <a:xfrm rot="16200000">
            <a:off x="5229720" y="-399960"/>
            <a:ext cx="870120" cy="487836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TextBox 6"/>
          <p:cNvSpPr/>
          <p:nvPr/>
        </p:nvSpPr>
        <p:spPr>
          <a:xfrm>
            <a:off x="4768920" y="1603440"/>
            <a:ext cx="1819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STAR aligner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1" name="Rounded Rectangle 7"/>
          <p:cNvSpPr/>
          <p:nvPr/>
        </p:nvSpPr>
        <p:spPr>
          <a:xfrm>
            <a:off x="4788000" y="2549160"/>
            <a:ext cx="1753200" cy="6951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BAM files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2" name="Down Arrow 8"/>
          <p:cNvSpPr/>
          <p:nvPr/>
        </p:nvSpPr>
        <p:spPr>
          <a:xfrm>
            <a:off x="5578560" y="3369600"/>
            <a:ext cx="170280" cy="412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Rounded Rectangle 9"/>
          <p:cNvSpPr/>
          <p:nvPr/>
        </p:nvSpPr>
        <p:spPr>
          <a:xfrm>
            <a:off x="4802040" y="3870720"/>
            <a:ext cx="1753200" cy="6951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Gene Counts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4" name="TextBox 10"/>
          <p:cNvSpPr/>
          <p:nvPr/>
        </p:nvSpPr>
        <p:spPr>
          <a:xfrm>
            <a:off x="5877284" y="3394440"/>
            <a:ext cx="2106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featureCounts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5" name="Down Arrow 11"/>
          <p:cNvSpPr/>
          <p:nvPr/>
        </p:nvSpPr>
        <p:spPr>
          <a:xfrm>
            <a:off x="5578560" y="4672800"/>
            <a:ext cx="170280" cy="412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Rounded Rectangle 13"/>
          <p:cNvSpPr/>
          <p:nvPr/>
        </p:nvSpPr>
        <p:spPr>
          <a:xfrm>
            <a:off x="3765960" y="5191920"/>
            <a:ext cx="3795480" cy="107064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Differential Gene Expression (DGE) analysis using </a:t>
            </a:r>
            <a:r>
              <a:rPr lang="en-US" sz="1800" b="0" i="1" strike="noStrike" spc="-1">
                <a:solidFill>
                  <a:srgbClr val="FFFFFF"/>
                </a:solidFill>
                <a:latin typeface="Calibri"/>
              </a:rPr>
              <a:t>DESeq2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7" name="TextBox 1"/>
          <p:cNvSpPr/>
          <p:nvPr/>
        </p:nvSpPr>
        <p:spPr>
          <a:xfrm>
            <a:off x="605172" y="157501"/>
            <a:ext cx="15375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Summary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168" name="Down Arrow 12"/>
          <p:cNvSpPr/>
          <p:nvPr/>
        </p:nvSpPr>
        <p:spPr>
          <a:xfrm rot="16200000">
            <a:off x="7907040" y="5573880"/>
            <a:ext cx="170280" cy="412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Rounded Rectangle 14"/>
          <p:cNvSpPr/>
          <p:nvPr/>
        </p:nvSpPr>
        <p:spPr>
          <a:xfrm>
            <a:off x="8422200" y="5432400"/>
            <a:ext cx="1223518" cy="6951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pc="-1" dirty="0">
                <a:solidFill>
                  <a:srgbClr val="FFFFFF"/>
                </a:solidFill>
                <a:latin typeface="Calibri"/>
              </a:rPr>
              <a:t>GSEA</a:t>
            </a:r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5606DCEE-2D6F-8426-689A-F7B93B918238}"/>
              </a:ext>
            </a:extLst>
          </p:cNvPr>
          <p:cNvSpPr/>
          <p:nvPr/>
        </p:nvSpPr>
        <p:spPr>
          <a:xfrm>
            <a:off x="10299322" y="5432400"/>
            <a:ext cx="1753200" cy="695160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pc="-1" dirty="0">
                <a:solidFill>
                  <a:srgbClr val="FFFFFF"/>
                </a:solidFill>
                <a:latin typeface="Calibri"/>
              </a:rPr>
              <a:t>STRING</a:t>
            </a:r>
            <a:endParaRPr lang="en-IN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pc="-1" dirty="0">
                <a:solidFill>
                  <a:srgbClr val="FFFFFF"/>
                </a:solidFill>
                <a:latin typeface="Calibri"/>
              </a:rPr>
              <a:t>analysis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3" name="Down Arrow 12">
            <a:extLst>
              <a:ext uri="{FF2B5EF4-FFF2-40B4-BE49-F238E27FC236}">
                <a16:creationId xmlns:a16="http://schemas.microsoft.com/office/drawing/2014/main" id="{34708F2D-BBBA-129C-8E59-AA96B0F24C28}"/>
              </a:ext>
            </a:extLst>
          </p:cNvPr>
          <p:cNvSpPr/>
          <p:nvPr/>
        </p:nvSpPr>
        <p:spPr>
          <a:xfrm rot="16200000">
            <a:off x="9895674" y="5601758"/>
            <a:ext cx="170280" cy="412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Box 1"/>
          <p:cNvSpPr/>
          <p:nvPr/>
        </p:nvSpPr>
        <p:spPr>
          <a:xfrm>
            <a:off x="853668" y="425567"/>
            <a:ext cx="7339679" cy="372264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</a:rPr>
              <a:t>Software download links:</a:t>
            </a:r>
            <a:endParaRPr lang="en-IN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FastQC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1800" b="0" u="sng" strike="noStrike" spc="-1" dirty="0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https://www.bioinformatics.babraham.ac.uk/projects/fastqc/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STAR: </a:t>
            </a:r>
            <a:r>
              <a:rPr lang="en-US" sz="1800" b="0" u="sng" strike="noStrike" spc="-1" dirty="0">
                <a:solidFill>
                  <a:srgbClr val="0563C1"/>
                </a:solidFill>
                <a:uFillTx/>
                <a:latin typeface="Calibri"/>
                <a:hlinkClick r:id="rId3"/>
              </a:rPr>
              <a:t>https://github.com/alexdobin/STAR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featureCounts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1800" b="0" u="sng" strike="noStrike" spc="-1" dirty="0">
                <a:solidFill>
                  <a:srgbClr val="0563C1"/>
                </a:solidFill>
                <a:uFillTx/>
                <a:latin typeface="Calibri"/>
                <a:hlinkClick r:id="rId4"/>
              </a:rPr>
              <a:t>http://subread.sourceforge.net/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DESeq2: </a:t>
            </a:r>
            <a:r>
              <a:rPr lang="en-US" sz="1800" b="0" u="sng" strike="noStrike" spc="-1" dirty="0">
                <a:solidFill>
                  <a:srgbClr val="0563C1"/>
                </a:solidFill>
                <a:uFillTx/>
                <a:latin typeface="Calibri"/>
                <a:hlinkClick r:id="rId5"/>
              </a:rPr>
              <a:t>https://bioconductor.org/packages/release/bioc/html/DESeq2.html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US" spc="-1" dirty="0">
                <a:solidFill>
                  <a:srgbClr val="000000"/>
                </a:solidFill>
                <a:ea typeface="+mn-lt"/>
                <a:cs typeface="+mn-lt"/>
              </a:rPr>
              <a:t>GSEA: </a:t>
            </a:r>
            <a:r>
              <a:rPr lang="en-US" u="sng" spc="-1" dirty="0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https://www.gsea-msigdb.org/gsea/index.jsp</a:t>
            </a:r>
            <a:endParaRPr lang="en-US" u="sng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STRING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1800" b="0" u="sng" strike="noStrike" spc="-1" dirty="0">
                <a:solidFill>
                  <a:schemeClr val="accent1"/>
                </a:solidFill>
                <a:uFillTx/>
                <a:ea typeface="+mn-lt"/>
                <a:cs typeface="+mn-lt"/>
              </a:rPr>
              <a:t>https://</a:t>
            </a:r>
            <a:r>
              <a:rPr lang="en-US" u="sng" spc="-1" dirty="0">
                <a:solidFill>
                  <a:schemeClr val="accent1"/>
                </a:solidFill>
                <a:ea typeface="+mn-lt"/>
                <a:cs typeface="+mn-lt"/>
              </a:rPr>
              <a:t>string-db</a:t>
            </a:r>
            <a:r>
              <a:rPr lang="en-US" sz="1800" b="0" u="sng" strike="noStrike" spc="-1" dirty="0">
                <a:solidFill>
                  <a:schemeClr val="accent1"/>
                </a:solidFill>
                <a:uFillTx/>
                <a:ea typeface="+mn-lt"/>
                <a:cs typeface="+mn-lt"/>
              </a:rPr>
              <a:t>.org/</a:t>
            </a:r>
            <a:endParaRPr lang="en-IN" sz="1800" b="0" u="sng" strike="noStrike" spc="-1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"/>
          <p:cNvSpPr/>
          <p:nvPr/>
        </p:nvSpPr>
        <p:spPr>
          <a:xfrm>
            <a:off x="4651619" y="2973726"/>
            <a:ext cx="2543623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000" b="1" strike="noStrike" spc="-1" dirty="0">
                <a:solidFill>
                  <a:srgbClr val="000000"/>
                </a:solidFill>
                <a:latin typeface="Calibri"/>
              </a:rPr>
              <a:t>Thank You</a:t>
            </a:r>
            <a:r>
              <a:rPr lang="en-US" sz="4000" b="1" spc="-1" dirty="0">
                <a:solidFill>
                  <a:srgbClr val="000000"/>
                </a:solidFill>
                <a:latin typeface="Calibri"/>
              </a:rPr>
              <a:t>!</a:t>
            </a:r>
            <a:endParaRPr lang="en-IN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9673F1FE-41EF-34A1-AAE0-38310AAC4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312" r="9085" b="36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3"/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trike="noStrike" spc="-1">
                <a:latin typeface="+mj-lt"/>
                <a:ea typeface="+mj-ea"/>
                <a:cs typeface="+mj-cs"/>
              </a:rPr>
              <a:t>Bulk RNAseq data analysis pipeline</a:t>
            </a:r>
            <a:endParaRPr lang="en-US" sz="4400" b="0" strike="noStrike" spc="-1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1678368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Down 12">
            <a:extLst>
              <a:ext uri="{FF2B5EF4-FFF2-40B4-BE49-F238E27FC236}">
                <a16:creationId xmlns:a16="http://schemas.microsoft.com/office/drawing/2014/main" id="{9311D024-FC85-0A1B-8CC7-C28F1C9779CB}"/>
              </a:ext>
            </a:extLst>
          </p:cNvPr>
          <p:cNvSpPr/>
          <p:nvPr/>
        </p:nvSpPr>
        <p:spPr>
          <a:xfrm>
            <a:off x="5510559" y="1821365"/>
            <a:ext cx="334537" cy="417241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8C99B-B6DC-157E-26EA-311D108217CA}"/>
              </a:ext>
            </a:extLst>
          </p:cNvPr>
          <p:cNvSpPr/>
          <p:nvPr/>
        </p:nvSpPr>
        <p:spPr>
          <a:xfrm>
            <a:off x="3772829" y="1338145"/>
            <a:ext cx="3800707" cy="4832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GSEA software download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C37EB-FA51-F18E-6182-2F5B11B7B3DF}"/>
              </a:ext>
            </a:extLst>
          </p:cNvPr>
          <p:cNvSpPr/>
          <p:nvPr/>
        </p:nvSpPr>
        <p:spPr>
          <a:xfrm>
            <a:off x="3772829" y="2406803"/>
            <a:ext cx="3800707" cy="650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Loaded the </a:t>
            </a:r>
            <a:r>
              <a:rPr lang="en-US" dirty="0" err="1"/>
              <a:t>phenotype.cls</a:t>
            </a:r>
            <a:r>
              <a:rPr lang="en-US" dirty="0"/>
              <a:t> and </a:t>
            </a:r>
            <a:r>
              <a:rPr lang="en-US" dirty="0" err="1"/>
              <a:t>tpm_counts.gct</a:t>
            </a:r>
            <a:r>
              <a:rPr lang="en-US" dirty="0"/>
              <a:t>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D7326F-1600-E710-072B-E58D2303E5C8}"/>
              </a:ext>
            </a:extLst>
          </p:cNvPr>
          <p:cNvSpPr/>
          <p:nvPr/>
        </p:nvSpPr>
        <p:spPr>
          <a:xfrm>
            <a:off x="3772829" y="3596266"/>
            <a:ext cx="3800707" cy="650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Loaded the </a:t>
            </a:r>
            <a:r>
              <a:rPr lang="en-US" dirty="0" err="1"/>
              <a:t>phenotype.cls</a:t>
            </a:r>
            <a:r>
              <a:rPr lang="en-US" dirty="0"/>
              <a:t> and </a:t>
            </a:r>
            <a:r>
              <a:rPr lang="en-US" dirty="0" err="1"/>
              <a:t>tpm_counts.gct</a:t>
            </a:r>
            <a:r>
              <a:rPr lang="en-US" dirty="0"/>
              <a:t> 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C3795C-1823-CC2A-538E-B5BFD92B819C}"/>
              </a:ext>
            </a:extLst>
          </p:cNvPr>
          <p:cNvSpPr/>
          <p:nvPr/>
        </p:nvSpPr>
        <p:spPr>
          <a:xfrm>
            <a:off x="3772829" y="4832193"/>
            <a:ext cx="3800707" cy="650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Gene_sets_database</a:t>
            </a:r>
            <a:r>
              <a:rPr lang="en-US" dirty="0"/>
              <a:t>="</a:t>
            </a:r>
            <a:r>
              <a:rPr lang="en-US" dirty="0" err="1"/>
              <a:t>Reactome</a:t>
            </a:r>
            <a:r>
              <a:rPr lang="en-US" dirty="0"/>
              <a:t>",</a:t>
            </a:r>
          </a:p>
          <a:p>
            <a:pPr algn="ctr"/>
            <a:r>
              <a:rPr lang="en-US" dirty="0" err="1"/>
              <a:t>No_collapse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52B9168C-B9B6-2903-8AAC-E2A06CCBA415}"/>
              </a:ext>
            </a:extLst>
          </p:cNvPr>
          <p:cNvSpPr/>
          <p:nvPr/>
        </p:nvSpPr>
        <p:spPr>
          <a:xfrm>
            <a:off x="1766160" y="443520"/>
            <a:ext cx="2236295" cy="39865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GSEA Methodology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63AAF-9DE6-8114-4CB3-ECC4194507CD}"/>
              </a:ext>
            </a:extLst>
          </p:cNvPr>
          <p:cNvSpPr/>
          <p:nvPr/>
        </p:nvSpPr>
        <p:spPr>
          <a:xfrm>
            <a:off x="3772829" y="5993778"/>
            <a:ext cx="3800707" cy="650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6477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0A4E642-C2C1-C176-D867-2B1431FF6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65" y="1415143"/>
            <a:ext cx="9487581" cy="5413169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5818EA2-CAFC-C503-8472-BAB46374EF72}"/>
              </a:ext>
            </a:extLst>
          </p:cNvPr>
          <p:cNvSpPr/>
          <p:nvPr/>
        </p:nvSpPr>
        <p:spPr>
          <a:xfrm>
            <a:off x="1766160" y="443520"/>
            <a:ext cx="1200306" cy="398655"/>
          </a:xfrm>
          <a:prstGeom prst="rect">
            <a:avLst/>
          </a:prstGeom>
          <a:noFill/>
          <a:ln w="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GSEA GUI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1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/>
          <p:cNvPicPr/>
          <p:nvPr/>
        </p:nvPicPr>
        <p:blipFill>
          <a:blip r:embed="rId2"/>
          <a:stretch/>
        </p:blipFill>
        <p:spPr>
          <a:xfrm>
            <a:off x="3050280" y="771840"/>
            <a:ext cx="5030280" cy="5347080"/>
          </a:xfrm>
          <a:prstGeom prst="rect">
            <a:avLst/>
          </a:prstGeom>
          <a:ln w="0">
            <a:noFill/>
          </a:ln>
        </p:spPr>
      </p:pic>
      <p:sp>
        <p:nvSpPr>
          <p:cNvPr id="85" name="TextBox 5"/>
          <p:cNvSpPr/>
          <p:nvPr/>
        </p:nvSpPr>
        <p:spPr>
          <a:xfrm>
            <a:off x="257040" y="176040"/>
            <a:ext cx="37029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Typical RNAseq experiment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86" name="TextBox 6"/>
          <p:cNvSpPr/>
          <p:nvPr/>
        </p:nvSpPr>
        <p:spPr>
          <a:xfrm>
            <a:off x="9345240" y="6498000"/>
            <a:ext cx="286344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i="1" strike="noStrike" spc="-1">
                <a:solidFill>
                  <a:srgbClr val="000000"/>
                </a:solidFill>
                <a:latin typeface="Calibri"/>
              </a:rPr>
              <a:t>Wang et. al. Nature Review Genetics 2009</a:t>
            </a:r>
            <a:endParaRPr lang="en-IN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1"/>
          <p:cNvSpPr/>
          <p:nvPr/>
        </p:nvSpPr>
        <p:spPr>
          <a:xfrm>
            <a:off x="1293120" y="959760"/>
            <a:ext cx="94302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Dataset was downloaded from SRA website using given SRA identifiers 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88" name="Table 2"/>
          <p:cNvGraphicFramePr/>
          <p:nvPr>
            <p:extLst>
              <p:ext uri="{D42A27DB-BD31-4B8C-83A1-F6EECF244321}">
                <p14:modId xmlns:p14="http://schemas.microsoft.com/office/powerpoint/2010/main" val="1476401492"/>
              </p:ext>
            </p:extLst>
          </p:nvPr>
        </p:nvGraphicFramePr>
        <p:xfrm>
          <a:off x="1944360" y="1603080"/>
          <a:ext cx="8127720" cy="1478520"/>
        </p:xfrm>
        <a:graphic>
          <a:graphicData uri="http://schemas.openxmlformats.org/drawingml/2006/table">
            <a:tbl>
              <a:tblPr/>
              <a:tblGrid>
                <a:gridCol w="4063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Normal Samples</a:t>
                      </a:r>
                      <a:endParaRPr lang="en-IN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Viral-infected Samples</a:t>
                      </a:r>
                      <a:endParaRPr lang="en-IN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800" b="0" i="0" u="none" strike="noStrike" spc="-1" noProof="0" dirty="0">
                          <a:solidFill>
                            <a:srgbClr val="000000"/>
                          </a:solidFill>
                        </a:rPr>
                        <a:t>SRR21623193</a:t>
                      </a: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i="0" u="none" strike="noStrike" spc="-1" noProof="0" dirty="0">
                          <a:solidFill>
                            <a:srgbClr val="000000"/>
                          </a:solidFill>
                        </a:rPr>
                        <a:t>SRR21623196</a:t>
                      </a: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800" b="0" i="0" u="none" strike="noStrike" spc="-1" noProof="0" dirty="0">
                          <a:solidFill>
                            <a:srgbClr val="000000"/>
                          </a:solidFill>
                        </a:rPr>
                        <a:t>SRR21623194</a:t>
                      </a: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i="0" u="none" strike="noStrike" spc="-1" noProof="0" dirty="0">
                          <a:solidFill>
                            <a:srgbClr val="000000"/>
                          </a:solidFill>
                        </a:rPr>
                        <a:t>SRR21623197</a:t>
                      </a: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sz="1800" b="0" i="0" u="none" strike="noStrike" spc="-1" noProof="0" dirty="0">
                          <a:solidFill>
                            <a:srgbClr val="000000"/>
                          </a:solidFill>
                        </a:rPr>
                        <a:t>SRR21623195</a:t>
                      </a: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i="0" u="none" strike="noStrike" spc="-1" noProof="0" dirty="0">
                          <a:solidFill>
                            <a:srgbClr val="000000"/>
                          </a:solidFill>
                        </a:rPr>
                        <a:t>SRR21623198</a:t>
                      </a: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9" name="TextBox 4"/>
          <p:cNvSpPr/>
          <p:nvPr/>
        </p:nvSpPr>
        <p:spPr>
          <a:xfrm>
            <a:off x="310900" y="214853"/>
            <a:ext cx="437425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 dirty="0" err="1">
                <a:solidFill>
                  <a:srgbClr val="000000"/>
                </a:solidFill>
                <a:latin typeface="Calibri"/>
              </a:rPr>
              <a:t>RNAseq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</a:rPr>
              <a:t> data from GEO (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ID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</a:rPr>
              <a:t>: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+mn-lt"/>
                <a:cs typeface="+mn-lt"/>
              </a:rPr>
              <a:t>GSE213637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</a:rPr>
              <a:t>)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90" name="TextBox 5"/>
          <p:cNvSpPr/>
          <p:nvPr/>
        </p:nvSpPr>
        <p:spPr>
          <a:xfrm>
            <a:off x="1480680" y="3260520"/>
            <a:ext cx="4929083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URL: </a:t>
            </a:r>
            <a:r>
              <a:rPr lang="en-US" sz="1200" b="0" strike="noStrike" spc="-1" dirty="0">
                <a:solidFill>
                  <a:srgbClr val="000000"/>
                </a:solidFill>
                <a:ea typeface="+mn-lt"/>
                <a:cs typeface="+mn-lt"/>
              </a:rPr>
              <a:t>https://www.ncbi.nlm.nih.gov/geo/query/acc.cgi?acc=</a:t>
            </a:r>
            <a:r>
              <a:rPr lang="en-US" sz="1200" spc="-1" dirty="0">
                <a:solidFill>
                  <a:srgbClr val="000000"/>
                </a:solidFill>
                <a:ea typeface="+mn-lt"/>
                <a:cs typeface="+mn-lt"/>
              </a:rPr>
              <a:t>GSE213637</a:t>
            </a:r>
            <a:endParaRPr lang="en-IN" sz="1200" b="0" strike="noStrike" spc="-1">
              <a:latin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18194AA-89C9-8336-3B79-C4080AFE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847" y="3842291"/>
            <a:ext cx="5859037" cy="23422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3"/>
          <p:cNvSpPr/>
          <p:nvPr/>
        </p:nvSpPr>
        <p:spPr>
          <a:xfrm>
            <a:off x="162868" y="72381"/>
            <a:ext cx="5369909" cy="460211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Sequencing data </a:t>
            </a:r>
            <a:r>
              <a:rPr lang="en-US" sz="2400" b="1" spc="-1" dirty="0">
                <a:solidFill>
                  <a:srgbClr val="000000"/>
                </a:solidFill>
                <a:latin typeface="Calibri"/>
              </a:rPr>
              <a:t>quality- </a:t>
            </a:r>
            <a:r>
              <a:rPr lang="en-US" sz="2400" b="1" spc="-1" dirty="0" err="1">
                <a:solidFill>
                  <a:srgbClr val="000000"/>
                </a:solidFill>
                <a:latin typeface="Calibri"/>
              </a:rPr>
              <a:t>FastQC</a:t>
            </a:r>
            <a:r>
              <a:rPr lang="en-US" sz="2400" b="1" spc="-1" dirty="0">
                <a:solidFill>
                  <a:srgbClr val="000000"/>
                </a:solidFill>
                <a:latin typeface="Calibri"/>
              </a:rPr>
              <a:t> analysis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00" name="TextBox 1"/>
          <p:cNvSpPr/>
          <p:nvPr/>
        </p:nvSpPr>
        <p:spPr>
          <a:xfrm>
            <a:off x="3385984" y="948608"/>
            <a:ext cx="198815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ea typeface="+mn-lt"/>
                <a:cs typeface="+mn-lt"/>
              </a:rPr>
              <a:t>SRR21623193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FR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01" name="TextBox 9"/>
          <p:cNvSpPr/>
          <p:nvPr/>
        </p:nvSpPr>
        <p:spPr>
          <a:xfrm>
            <a:off x="6939360" y="948960"/>
            <a:ext cx="2007386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cs typeface="Arial"/>
              </a:rPr>
              <a:t>SRR21623193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02" name="TextBox 11"/>
          <p:cNvSpPr/>
          <p:nvPr/>
        </p:nvSpPr>
        <p:spPr>
          <a:xfrm>
            <a:off x="3383280" y="2676960"/>
            <a:ext cx="198815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cs typeface="Arial"/>
              </a:rPr>
              <a:t>SRR21623194 </a:t>
            </a:r>
            <a:r>
              <a:rPr lang="en-US" spc="-1" dirty="0">
                <a:solidFill>
                  <a:srgbClr val="000000"/>
                </a:solidFill>
                <a:latin typeface="Calibri"/>
                <a:cs typeface="Arial"/>
              </a:rPr>
              <a:t>FR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03" name="TextBox 13"/>
          <p:cNvSpPr/>
          <p:nvPr/>
        </p:nvSpPr>
        <p:spPr>
          <a:xfrm>
            <a:off x="6909480" y="2713680"/>
            <a:ext cx="1996165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cs typeface="Arial"/>
              </a:rPr>
              <a:t>SRR21623194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04" name="TextBox 14"/>
          <p:cNvSpPr/>
          <p:nvPr/>
        </p:nvSpPr>
        <p:spPr>
          <a:xfrm>
            <a:off x="3391560" y="4424400"/>
            <a:ext cx="197692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cs typeface="Arial"/>
              </a:rPr>
              <a:t>SRR21623195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FR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05" name="TextBox 15"/>
          <p:cNvSpPr/>
          <p:nvPr/>
        </p:nvSpPr>
        <p:spPr>
          <a:xfrm>
            <a:off x="7085272" y="4428140"/>
            <a:ext cx="1818231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Arial"/>
                <a:cs typeface="Arial"/>
              </a:rPr>
              <a:t>SRR21623195</a:t>
            </a:r>
            <a:r>
              <a:rPr lang="en-US" sz="1600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06" name="Straight Arrow Connector 16"/>
          <p:cNvSpPr/>
          <p:nvPr/>
        </p:nvSpPr>
        <p:spPr>
          <a:xfrm flipH="1" flipV="1">
            <a:off x="3016800" y="903600"/>
            <a:ext cx="8280" cy="540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Straight Arrow Connector 19"/>
          <p:cNvSpPr/>
          <p:nvPr/>
        </p:nvSpPr>
        <p:spPr>
          <a:xfrm flipV="1">
            <a:off x="3013560" y="6293880"/>
            <a:ext cx="6442920" cy="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TextBox 22"/>
          <p:cNvSpPr/>
          <p:nvPr/>
        </p:nvSpPr>
        <p:spPr>
          <a:xfrm rot="16200000">
            <a:off x="1500120" y="3365280"/>
            <a:ext cx="24904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Quality Score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9" name="TextBox 23"/>
          <p:cNvSpPr/>
          <p:nvPr/>
        </p:nvSpPr>
        <p:spPr>
          <a:xfrm>
            <a:off x="4379400" y="6324480"/>
            <a:ext cx="371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Position in read (bp)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578CAF5F-2EDB-B3B8-BFB2-0313587E7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3" y="1213262"/>
            <a:ext cx="1993076" cy="1502229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A1599C3-A2B0-F405-1C31-35AD4D50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761" y="1213262"/>
            <a:ext cx="1913908" cy="1462645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D47964A-E451-E44A-9321-4555DD839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761" y="2984665"/>
            <a:ext cx="2022764" cy="1531917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F04D242-044F-D429-D9B3-FE249BB1F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905" y="2984665"/>
            <a:ext cx="2084555" cy="1535538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5C16136-839D-BC2F-760F-36D627A43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298" y="4686795"/>
            <a:ext cx="2121725" cy="1581398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CBCA1F7-1A47-63BB-4B3A-45EDDB87A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268" y="4687519"/>
            <a:ext cx="2076469" cy="15751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7"/>
          <p:cNvSpPr/>
          <p:nvPr/>
        </p:nvSpPr>
        <p:spPr>
          <a:xfrm>
            <a:off x="3465360" y="488520"/>
            <a:ext cx="197692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cs typeface="Arial"/>
              </a:rPr>
              <a:t>SRR21623196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FR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8" name="TextBox 9"/>
          <p:cNvSpPr/>
          <p:nvPr/>
        </p:nvSpPr>
        <p:spPr>
          <a:xfrm>
            <a:off x="6988320" y="488520"/>
            <a:ext cx="2007386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cs typeface="Arial"/>
              </a:rPr>
              <a:t>SRR21623196</a:t>
            </a:r>
            <a:r>
              <a:rPr lang="en-US" spc="-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19" name="TextBox 11"/>
          <p:cNvSpPr/>
          <p:nvPr/>
        </p:nvSpPr>
        <p:spPr>
          <a:xfrm>
            <a:off x="7037821" y="2285889"/>
            <a:ext cx="1829453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Arial"/>
                <a:cs typeface="Arial"/>
              </a:rPr>
              <a:t>SRR21623197</a:t>
            </a:r>
            <a:r>
              <a:rPr lang="en-US" sz="1600" spc="-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20" name="TextBox 13"/>
          <p:cNvSpPr/>
          <p:nvPr/>
        </p:nvSpPr>
        <p:spPr>
          <a:xfrm>
            <a:off x="3467160" y="2289240"/>
            <a:ext cx="197692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cs typeface="Arial"/>
              </a:rPr>
              <a:t>SRR21623197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FR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21" name="TextBox 14"/>
          <p:cNvSpPr/>
          <p:nvPr/>
        </p:nvSpPr>
        <p:spPr>
          <a:xfrm>
            <a:off x="3418200" y="4053196"/>
            <a:ext cx="197692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cs typeface="Arial"/>
              </a:rPr>
              <a:t>SRR21623198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FR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22" name="TextBox 15"/>
          <p:cNvSpPr/>
          <p:nvPr/>
        </p:nvSpPr>
        <p:spPr>
          <a:xfrm>
            <a:off x="6951240" y="4053600"/>
            <a:ext cx="2007386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Arial"/>
                <a:cs typeface="Arial"/>
              </a:rPr>
              <a:t>SRR21623198</a:t>
            </a:r>
            <a:r>
              <a:rPr lang="en-US" spc="-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RR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23" name="Straight Arrow Connector 16"/>
          <p:cNvSpPr/>
          <p:nvPr/>
        </p:nvSpPr>
        <p:spPr>
          <a:xfrm flipV="1">
            <a:off x="2762280" y="487800"/>
            <a:ext cx="360" cy="548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Straight Arrow Connector 17"/>
          <p:cNvSpPr/>
          <p:nvPr/>
        </p:nvSpPr>
        <p:spPr>
          <a:xfrm flipV="1">
            <a:off x="2770200" y="5944320"/>
            <a:ext cx="68119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TextBox 18"/>
          <p:cNvSpPr/>
          <p:nvPr/>
        </p:nvSpPr>
        <p:spPr>
          <a:xfrm rot="16200000">
            <a:off x="1287000" y="3074400"/>
            <a:ext cx="24904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Quality Score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26" name="TextBox 19"/>
          <p:cNvSpPr/>
          <p:nvPr/>
        </p:nvSpPr>
        <p:spPr>
          <a:xfrm>
            <a:off x="4147560" y="5971320"/>
            <a:ext cx="3712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Position in read (bp)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FF3BFE7F-747C-1571-8932-534361A0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85" y="767576"/>
            <a:ext cx="2141036" cy="1605777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F859376-4E99-2019-5265-7F991F95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239" y="767576"/>
            <a:ext cx="2075987" cy="1568606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71F8CC4-E216-AA65-2F25-C1CFF41B4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385" y="2551771"/>
            <a:ext cx="2075986" cy="1568605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EAAB314-EE7A-0080-65AA-923000EBD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361" y="2551771"/>
            <a:ext cx="2075986" cy="1568605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53E6633-738B-BB63-E754-8BD5F4BBE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385" y="4326673"/>
            <a:ext cx="2075986" cy="1568605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B71E8BA5-11A1-CE7B-17EA-D21BD2D45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190" y="4326673"/>
            <a:ext cx="2141034" cy="1605775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E83ED23-DA01-11C0-C1AF-F069C705BB50}"/>
              </a:ext>
            </a:extLst>
          </p:cNvPr>
          <p:cNvSpPr/>
          <p:nvPr/>
        </p:nvSpPr>
        <p:spPr>
          <a:xfrm>
            <a:off x="218625" y="35210"/>
            <a:ext cx="5454035" cy="460211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400" b="1" strike="noStrike" spc="-1" dirty="0">
                <a:solidFill>
                  <a:srgbClr val="000000"/>
                </a:solidFill>
                <a:latin typeface="Calibri"/>
              </a:rPr>
              <a:t>Sequencing data </a:t>
            </a:r>
            <a:r>
              <a:rPr lang="en-US" sz="2400" b="1" spc="-1" dirty="0">
                <a:solidFill>
                  <a:srgbClr val="000000"/>
                </a:solidFill>
                <a:latin typeface="Calibri"/>
              </a:rPr>
              <a:t>quality- FASTQC analysis</a:t>
            </a:r>
            <a:endParaRPr lang="en-IN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2"/>
          <p:cNvSpPr/>
          <p:nvPr/>
        </p:nvSpPr>
        <p:spPr>
          <a:xfrm>
            <a:off x="829800" y="1629000"/>
            <a:ext cx="28893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</a:rPr>
              <a:t>Uniquely mapped reads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30" name="TextBox 8"/>
          <p:cNvSpPr/>
          <p:nvPr/>
        </p:nvSpPr>
        <p:spPr>
          <a:xfrm>
            <a:off x="4702320" y="1599480"/>
            <a:ext cx="26697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</a:rPr>
              <a:t>% of unmapped reads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31" name="TextBox 9"/>
          <p:cNvSpPr/>
          <p:nvPr/>
        </p:nvSpPr>
        <p:spPr>
          <a:xfrm>
            <a:off x="9243360" y="1629000"/>
            <a:ext cx="18255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Calibri"/>
              </a:rPr>
              <a:t>Mismatch rate</a:t>
            </a:r>
            <a:endParaRPr lang="en-IN" sz="1600" b="0" strike="noStrike" spc="-1">
              <a:latin typeface="Arial"/>
            </a:endParaRPr>
          </a:p>
        </p:txBody>
      </p:sp>
      <p:sp>
        <p:nvSpPr>
          <p:cNvPr id="132" name="TextBox 10"/>
          <p:cNvSpPr/>
          <p:nvPr/>
        </p:nvSpPr>
        <p:spPr>
          <a:xfrm>
            <a:off x="275306" y="314054"/>
            <a:ext cx="3193809" cy="460211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STAR Alignment Quality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" name="Picture 1" descr="A graph of a bar chart&#10;&#10;Description automatically generated">
            <a:extLst>
              <a:ext uri="{FF2B5EF4-FFF2-40B4-BE49-F238E27FC236}">
                <a16:creationId xmlns:a16="http://schemas.microsoft.com/office/drawing/2014/main" id="{D7C9E790-2CC0-4210-674B-8BC563DDA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4" y="1966332"/>
            <a:ext cx="3928947" cy="3928947"/>
          </a:xfrm>
          <a:prstGeom prst="rect">
            <a:avLst/>
          </a:prstGeom>
        </p:spPr>
      </p:pic>
      <p:pic>
        <p:nvPicPr>
          <p:cNvPr id="3" name="Picture 2" descr="A graph of a bar chart&#10;&#10;Description automatically generated">
            <a:extLst>
              <a:ext uri="{FF2B5EF4-FFF2-40B4-BE49-F238E27FC236}">
                <a16:creationId xmlns:a16="http://schemas.microsoft.com/office/drawing/2014/main" id="{C4C2940D-8DEE-9224-4DA1-0C768262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527" y="1966332"/>
            <a:ext cx="3928947" cy="3928947"/>
          </a:xfrm>
          <a:prstGeom prst="rect">
            <a:avLst/>
          </a:prstGeom>
        </p:spPr>
      </p:pic>
      <p:pic>
        <p:nvPicPr>
          <p:cNvPr id="4" name="Picture 3" descr="A graph of a bar chart&#10;&#10;Description automatically generated">
            <a:extLst>
              <a:ext uri="{FF2B5EF4-FFF2-40B4-BE49-F238E27FC236}">
                <a16:creationId xmlns:a16="http://schemas.microsoft.com/office/drawing/2014/main" id="{D5F635E3-2EC5-A776-FF23-B71C0D8DC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29" y="1966332"/>
            <a:ext cx="3928947" cy="39289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"/>
          <p:cNvSpPr/>
          <p:nvPr/>
        </p:nvSpPr>
        <p:spPr>
          <a:xfrm>
            <a:off x="6488640" y="380808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TextBox 3"/>
          <p:cNvSpPr/>
          <p:nvPr/>
        </p:nvSpPr>
        <p:spPr>
          <a:xfrm>
            <a:off x="1035913" y="883955"/>
            <a:ext cx="9921539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b="1" spc="-1" dirty="0">
                <a:solidFill>
                  <a:srgbClr val="000000"/>
                </a:solidFill>
                <a:latin typeface="Calibri"/>
              </a:rPr>
              <a:t>7442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genes were found significantly differentially expressed between untreated and treated samples.</a:t>
            </a: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Criteria used to define DEG: 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padj.BH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&lt; 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0.01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and log2 fold change &gt;= 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1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or &lt;= -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1  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36" name="TextBox 4"/>
          <p:cNvSpPr/>
          <p:nvPr/>
        </p:nvSpPr>
        <p:spPr>
          <a:xfrm>
            <a:off x="163440" y="225360"/>
            <a:ext cx="2225779" cy="460211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sz="2400" b="1" spc="-1" dirty="0">
                <a:solidFill>
                  <a:srgbClr val="000000"/>
                </a:solidFill>
                <a:latin typeface="Calibri"/>
              </a:rPr>
              <a:t>Results- DESeq2</a:t>
            </a:r>
            <a:endParaRPr lang="en-IN" sz="2400" b="0" strike="noStrike" spc="-1" dirty="0">
              <a:latin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DB0E54C-ED44-2267-0471-2D9541DB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313" y="1801090"/>
            <a:ext cx="5931660" cy="4997533"/>
          </a:xfrm>
          <a:prstGeom prst="rect">
            <a:avLst/>
          </a:prstGeom>
          <a:ln w="28575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3"/>
          <p:cNvSpPr/>
          <p:nvPr/>
        </p:nvSpPr>
        <p:spPr>
          <a:xfrm>
            <a:off x="549360" y="339840"/>
            <a:ext cx="54374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Volcano plot showing the distribution of 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adjusted P value and log2 fold change 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40" name="TextBox 7"/>
          <p:cNvSpPr/>
          <p:nvPr/>
        </p:nvSpPr>
        <p:spPr>
          <a:xfrm>
            <a:off x="6123541" y="552781"/>
            <a:ext cx="5400687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n-US" b="1" spc="-1" dirty="0">
                <a:solidFill>
                  <a:srgbClr val="000000"/>
                </a:solidFill>
                <a:latin typeface="Calibri"/>
              </a:rPr>
              <a:t>TRIM4 expression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 in </a:t>
            </a:r>
            <a:r>
              <a:rPr lang="en-US" b="1" spc="-1" dirty="0">
                <a:solidFill>
                  <a:srgbClr val="000000"/>
                </a:solidFill>
                <a:latin typeface="Calibri"/>
              </a:rPr>
              <a:t>normal and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b="1" spc="-1" dirty="0">
                <a:solidFill>
                  <a:srgbClr val="000000"/>
                </a:solidFill>
                <a:latin typeface="Calibri"/>
              </a:rPr>
              <a:t>viral-infected 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samples</a:t>
            </a:r>
            <a:endParaRPr lang="en-IN" sz="18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C39A0-2C2C-9AA8-CC84-D39A7F88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80" y="953430"/>
            <a:ext cx="4960433" cy="4960433"/>
          </a:xfrm>
          <a:prstGeom prst="rect">
            <a:avLst/>
          </a:prstGeom>
        </p:spPr>
      </p:pic>
      <p:pic>
        <p:nvPicPr>
          <p:cNvPr id="5" name="Picture 4" descr="A graph of a normal expression&#10;&#10;Description automatically generated">
            <a:extLst>
              <a:ext uri="{FF2B5EF4-FFF2-40B4-BE49-F238E27FC236}">
                <a16:creationId xmlns:a16="http://schemas.microsoft.com/office/drawing/2014/main" id="{873C7C88-6FE2-97F5-647F-21B87192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649" y="1371600"/>
            <a:ext cx="41148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</TotalTime>
  <Words>392</Words>
  <Application>Microsoft Office PowerPoint</Application>
  <PresentationFormat>Widescreen</PresentationFormat>
  <Paragraphs>83</Paragraphs>
  <Slides>21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Office Theme</vt:lpstr>
      <vt:lpstr>Bulk RNAseq data analysis  Ovis Aries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Kumar, Rahul</dc:creator>
  <dc:description/>
  <cp:lastModifiedBy/>
  <cp:revision>496</cp:revision>
  <dcterms:created xsi:type="dcterms:W3CDTF">2019-09-21T16:49:29Z</dcterms:created>
  <dcterms:modified xsi:type="dcterms:W3CDTF">2024-01-02T14:05:26Z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15</vt:i4>
  </property>
</Properties>
</file>